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Lst>
  <p:sldSz cx="12192000" cy="6858000"/>
  <p:notesSz cx="6858000" cy="9144000"/>
  <p:embeddedFontLst>
    <p:embeddedFont>
      <p:font typeface="Calibri" panose="020F0502020204030204" pitchFamily="34" charset="0"/>
      <p:regular r:id="rId46"/>
      <p:bold r:id="rId47"/>
      <p:italic r:id="rId48"/>
      <p:boldItalic r:id="rId49"/>
    </p:embeddedFont>
    <p:embeddedFont>
      <p:font typeface="Open Sans" panose="020B0606030504020204" pitchFamily="34" charset="0"/>
      <p:regular r:id="rId50"/>
      <p:bold r:id="rId51"/>
      <p:italic r:id="rId52"/>
      <p:boldItalic r:id="rId53"/>
    </p:embeddedFont>
    <p:embeddedFont>
      <p:font typeface="Open Sans SemiBold" panose="020B0606030504020204" pitchFamily="34" charset="0"/>
      <p:regular r:id="rId54"/>
      <p:bold r:id="rId55"/>
      <p:italic r:id="rId56"/>
      <p:boldItalic r:id="rId5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58" roundtripDataSignature="AMtx7mjfwYIp29iss7hCR0xT5QFFghuOnw=="/>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EFC1EC3-8E94-432E-A001-60ACB7FD973A}">
  <a:tblStyle styleId="{2EFC1EC3-8E94-432E-A001-60ACB7FD973A}"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42DEB4C1-C5E0-4956-ADAD-4A235A5AEC6F}"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250"/>
    <p:restoredTop sz="94680"/>
  </p:normalViewPr>
  <p:slideViewPr>
    <p:cSldViewPr snapToGrid="0">
      <p:cViewPr varScale="1">
        <p:scale>
          <a:sx n="211" d="100"/>
          <a:sy n="211" d="100"/>
        </p:scale>
        <p:origin x="920"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2.fntdata"/><Relationship Id="rId50" Type="http://schemas.openxmlformats.org/officeDocument/2006/relationships/font" Target="fonts/font5.fntdata"/><Relationship Id="rId55" Type="http://schemas.openxmlformats.org/officeDocument/2006/relationships/font" Target="fonts/font10.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3" Type="http://schemas.openxmlformats.org/officeDocument/2006/relationships/font" Target="fonts/font8.fntdata"/><Relationship Id="rId58" Type="http://customschemas.google.com/relationships/presentationmetadata" Target="metadata"/><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3.fntdata"/><Relationship Id="rId56" Type="http://schemas.openxmlformats.org/officeDocument/2006/relationships/font" Target="fonts/font11.fntdata"/><Relationship Id="rId8" Type="http://schemas.openxmlformats.org/officeDocument/2006/relationships/slide" Target="slides/slide7.xml"/><Relationship Id="rId51" Type="http://schemas.openxmlformats.org/officeDocument/2006/relationships/font" Target="fonts/font6.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1.fntdata"/><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9.fntdata"/><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4.fntdata"/><Relationship Id="rId57" Type="http://schemas.openxmlformats.org/officeDocument/2006/relationships/font" Target="fonts/font12.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7.fntdata"/><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en.wikipedia.org/wiki/Nobel_Prize_in_Physics" TargetMode="External"/><Relationship Id="rId7" Type="http://schemas.openxmlformats.org/officeDocument/2006/relationships/hyperlink" Target="https://en.wikipedia.org/wiki/Nobel_Peace_Prize" TargetMode="External"/><Relationship Id="rId2" Type="http://schemas.openxmlformats.org/officeDocument/2006/relationships/slide" Target="../slides/slide14.xml"/><Relationship Id="rId1" Type="http://schemas.openxmlformats.org/officeDocument/2006/relationships/notesMaster" Target="../notesMasters/notesMaster1.xml"/><Relationship Id="rId6" Type="http://schemas.openxmlformats.org/officeDocument/2006/relationships/hyperlink" Target="https://en.wikipedia.org/wiki/Nobel_Prize_in_Literature" TargetMode="External"/><Relationship Id="rId5" Type="http://schemas.openxmlformats.org/officeDocument/2006/relationships/hyperlink" Target="https://en.wikipedia.org/wiki/Nobel_Prize_in_Physiology_or_Medicine" TargetMode="External"/><Relationship Id="rId4" Type="http://schemas.openxmlformats.org/officeDocument/2006/relationships/hyperlink" Target="https://en.wikipedia.org/wiki/Nobel_Prize_in_Chemistry" TargetMode="Externa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6" name="Google Shape;106;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200" b="0" i="0" u="none" strike="noStrike">
                <a:solidFill>
                  <a:schemeClr val="dk1"/>
                </a:solidFill>
                <a:latin typeface="Calibri"/>
                <a:ea typeface="Calibri"/>
                <a:cs typeface="Calibri"/>
                <a:sym typeface="Calibri"/>
              </a:rPr>
              <a:t>One way we might approach designing an artificially intelligent is to build agents that act rationally.  Before doing so, we must answer the questions, “What is a rational agent?” And “What does it mean to act rationally?”</a:t>
            </a:r>
            <a:endParaRPr/>
          </a:p>
          <a:p>
            <a:pPr marL="0" lvl="0" indent="0" algn="l" rtl="0">
              <a:spcBef>
                <a:spcPts val="0"/>
              </a:spcBef>
              <a:spcAft>
                <a:spcPts val="0"/>
              </a:spcAft>
              <a:buNone/>
            </a:pPr>
            <a:br>
              <a:rPr lang="en-US" sz="1200" b="0" i="0" u="none" strike="noStrike">
                <a:solidFill>
                  <a:schemeClr val="dk1"/>
                </a:solidFill>
                <a:latin typeface="Calibri"/>
                <a:ea typeface="Calibri"/>
                <a:cs typeface="Calibri"/>
                <a:sym typeface="Calibri"/>
              </a:rPr>
            </a:br>
            <a:r>
              <a:rPr lang="en-US" sz="1200" b="0" i="0" u="none" strike="noStrike">
                <a:solidFill>
                  <a:schemeClr val="dk1"/>
                </a:solidFill>
                <a:latin typeface="Calibri"/>
                <a:ea typeface="Calibri"/>
                <a:cs typeface="Calibri"/>
                <a:sym typeface="Calibri"/>
              </a:rPr>
              <a:t>These are questions addressed by disciplines like economics or philosophy.  We will review several ways of defining rational behavior through the lens of these different disciplines and how they relate to the definition for </a:t>
            </a:r>
            <a:r>
              <a:rPr lang="en-US" sz="1200" b="0" i="1" u="none" strike="noStrike">
                <a:solidFill>
                  <a:schemeClr val="dk1"/>
                </a:solidFill>
                <a:latin typeface="Calibri"/>
                <a:ea typeface="Calibri"/>
                <a:cs typeface="Calibri"/>
                <a:sym typeface="Calibri"/>
              </a:rPr>
              <a:t>rational agents </a:t>
            </a:r>
            <a:r>
              <a:rPr lang="en-US" sz="1200" b="0" i="0" u="none" strike="noStrike">
                <a:solidFill>
                  <a:schemeClr val="dk1"/>
                </a:solidFill>
                <a:latin typeface="Calibri"/>
                <a:ea typeface="Calibri"/>
                <a:cs typeface="Calibri"/>
                <a:sym typeface="Calibri"/>
              </a:rPr>
              <a:t>that we use for AI artificial intelligence.</a:t>
            </a:r>
            <a:endParaRPr/>
          </a:p>
        </p:txBody>
      </p:sp>
      <p:sp>
        <p:nvSpPr>
          <p:cNvPr id="107" name="Google Shape;107;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0" name="Google Shape;200;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200" b="0" i="0" u="none" strike="noStrike">
                <a:solidFill>
                  <a:schemeClr val="dk1"/>
                </a:solidFill>
                <a:latin typeface="Calibri"/>
                <a:ea typeface="Calibri"/>
                <a:cs typeface="Calibri"/>
                <a:sym typeface="Calibri"/>
              </a:rPr>
              <a:t>What we really care about is not just building any agents, but building </a:t>
            </a:r>
            <a:r>
              <a:rPr lang="en-US" sz="1200" b="0" i="1" u="none" strike="noStrike">
                <a:solidFill>
                  <a:schemeClr val="dk1"/>
                </a:solidFill>
                <a:latin typeface="Calibri"/>
                <a:ea typeface="Calibri"/>
                <a:cs typeface="Calibri"/>
                <a:sym typeface="Calibri"/>
              </a:rPr>
              <a:t>rational</a:t>
            </a:r>
            <a:r>
              <a:rPr lang="en-US" sz="1200" b="0" i="0" u="none" strike="noStrike">
                <a:solidFill>
                  <a:schemeClr val="dk1"/>
                </a:solidFill>
                <a:latin typeface="Calibri"/>
                <a:ea typeface="Calibri"/>
                <a:cs typeface="Calibri"/>
                <a:sym typeface="Calibri"/>
              </a:rPr>
              <a:t> agents</a:t>
            </a:r>
            <a:endParaRPr/>
          </a:p>
          <a:p>
            <a:pPr marL="0" lvl="0" indent="0" algn="l" rtl="0">
              <a:spcBef>
                <a:spcPts val="0"/>
              </a:spcBef>
              <a:spcAft>
                <a:spcPts val="0"/>
              </a:spcAft>
              <a:buNone/>
            </a:pPr>
            <a:r>
              <a:rPr lang="en-US" sz="1200" b="0" i="0" u="none" strike="noStrike">
                <a:solidFill>
                  <a:schemeClr val="dk1"/>
                </a:solidFill>
                <a:latin typeface="Calibri"/>
                <a:ea typeface="Calibri"/>
                <a:cs typeface="Calibri"/>
                <a:sym typeface="Calibri"/>
              </a:rPr>
              <a:t>So let’s start out by asking, what do we mean by </a:t>
            </a:r>
            <a:r>
              <a:rPr lang="en-US" sz="1200" b="0" i="1" u="none" strike="noStrike">
                <a:solidFill>
                  <a:schemeClr val="dk1"/>
                </a:solidFill>
                <a:latin typeface="Calibri"/>
                <a:ea typeface="Calibri"/>
                <a:cs typeface="Calibri"/>
                <a:sym typeface="Calibri"/>
              </a:rPr>
              <a:t>rational?</a:t>
            </a:r>
            <a:r>
              <a:rPr lang="en-US" sz="1200" b="0" i="0" u="none" strike="noStrike">
                <a:solidFill>
                  <a:schemeClr val="dk1"/>
                </a:solidFill>
                <a:latin typeface="Calibri"/>
                <a:ea typeface="Calibri"/>
                <a:cs typeface="Calibri"/>
                <a:sym typeface="Calibri"/>
              </a:rPr>
              <a:t>  We will start with one definition and iteratively refine it until we get to a final definition that we’re satisfied with.</a:t>
            </a:r>
            <a:endParaRPr/>
          </a:p>
          <a:p>
            <a:pPr marL="0" lvl="0" indent="0" algn="l" rtl="0">
              <a:spcBef>
                <a:spcPts val="0"/>
              </a:spcBef>
              <a:spcAft>
                <a:spcPts val="0"/>
              </a:spcAft>
              <a:buNone/>
            </a:pPr>
            <a:br>
              <a:rPr lang="en-US" sz="1200" b="0" i="0" u="none" strike="noStrike">
                <a:solidFill>
                  <a:schemeClr val="dk1"/>
                </a:solidFill>
                <a:latin typeface="Calibri"/>
                <a:ea typeface="Calibri"/>
                <a:cs typeface="Calibri"/>
                <a:sym typeface="Calibri"/>
              </a:rPr>
            </a:br>
            <a:r>
              <a:rPr lang="en-US" sz="1200" b="0" i="0" u="none" strike="noStrike">
                <a:solidFill>
                  <a:schemeClr val="dk1"/>
                </a:solidFill>
                <a:latin typeface="Calibri"/>
                <a:ea typeface="Calibri"/>
                <a:cs typeface="Calibri"/>
                <a:sym typeface="Calibri"/>
              </a:rPr>
              <a:t>Let's start simple.  A rational agent is some sort of agent that perceives the environment and then behaves</a:t>
            </a:r>
            <a:r>
              <a:rPr lang="en-US" sz="1200" b="0" i="1" u="none" strike="noStrike">
                <a:solidFill>
                  <a:schemeClr val="dk1"/>
                </a:solidFill>
                <a:latin typeface="Calibri"/>
                <a:ea typeface="Calibri"/>
                <a:cs typeface="Calibri"/>
                <a:sym typeface="Calibri"/>
              </a:rPr>
              <a:t> rationally</a:t>
            </a:r>
            <a:r>
              <a:rPr lang="en-US" sz="1200" b="0" i="0" u="none" strike="noStrike">
                <a:solidFill>
                  <a:schemeClr val="dk1"/>
                </a:solidFill>
                <a:latin typeface="Calibri"/>
                <a:ea typeface="Calibri"/>
                <a:cs typeface="Calibri"/>
                <a:sym typeface="Calibri"/>
              </a:rPr>
              <a:t>. Then let’s define rational behavior as </a:t>
            </a:r>
            <a:r>
              <a:rPr lang="en-US" sz="1200" b="0" i="1" u="none" strike="noStrike">
                <a:solidFill>
                  <a:schemeClr val="dk1"/>
                </a:solidFill>
                <a:latin typeface="Calibri"/>
                <a:ea typeface="Calibri"/>
                <a:cs typeface="Calibri"/>
                <a:sym typeface="Calibri"/>
              </a:rPr>
              <a:t>doing the right thing</a:t>
            </a:r>
            <a:r>
              <a:rPr lang="en-US" sz="1200" b="0" i="0" u="none" strike="noStrike">
                <a:solidFill>
                  <a:schemeClr val="dk1"/>
                </a:solidFill>
                <a:latin typeface="Calibri"/>
                <a:ea typeface="Calibri"/>
                <a:cs typeface="Calibri"/>
                <a:sym typeface="Calibri"/>
              </a:rPr>
              <a:t>, since its  obviously better to do the right thing than it is to do the wrong thing. </a:t>
            </a:r>
            <a:endParaRPr/>
          </a:p>
          <a:p>
            <a:pPr marL="0" lvl="0" indent="0" algn="l" rtl="0">
              <a:spcBef>
                <a:spcPts val="0"/>
              </a:spcBef>
              <a:spcAft>
                <a:spcPts val="0"/>
              </a:spcAft>
              <a:buNone/>
            </a:pPr>
            <a:br>
              <a:rPr lang="en-US" sz="1200" b="0" i="0" u="none" strike="noStrike">
                <a:solidFill>
                  <a:schemeClr val="dk1"/>
                </a:solidFill>
                <a:latin typeface="Calibri"/>
                <a:ea typeface="Calibri"/>
                <a:cs typeface="Calibri"/>
                <a:sym typeface="Calibri"/>
              </a:rPr>
            </a:br>
            <a:r>
              <a:rPr lang="en-US" sz="1200" b="0" i="0" u="none" strike="noStrike">
                <a:solidFill>
                  <a:schemeClr val="dk1"/>
                </a:solidFill>
                <a:latin typeface="Calibri"/>
                <a:ea typeface="Calibri"/>
                <a:cs typeface="Calibri"/>
                <a:sym typeface="Calibri"/>
              </a:rPr>
              <a:t>But that begs the question, </a:t>
            </a:r>
            <a:r>
              <a:rPr lang="en-US" sz="1200" b="0" i="1" u="none" strike="noStrike">
                <a:solidFill>
                  <a:schemeClr val="dk1"/>
                </a:solidFill>
                <a:latin typeface="Calibri"/>
                <a:ea typeface="Calibri"/>
                <a:cs typeface="Calibri"/>
                <a:sym typeface="Calibri"/>
              </a:rPr>
              <a:t>what does it mean to do the right thing</a:t>
            </a:r>
            <a:r>
              <a:rPr lang="en-US" sz="1200" b="0" i="0" u="none" strike="noStrike">
                <a:solidFill>
                  <a:schemeClr val="dk1"/>
                </a:solidFill>
                <a:latin typeface="Calibri"/>
                <a:ea typeface="Calibri"/>
                <a:cs typeface="Calibri"/>
                <a:sym typeface="Calibri"/>
              </a:rPr>
              <a:t>? How do we define what the right thing is when we're talking about behaving rationally?</a:t>
            </a:r>
            <a:endParaRPr/>
          </a:p>
          <a:p>
            <a:pPr marL="0" lvl="0" indent="0" algn="l" rtl="0">
              <a:spcBef>
                <a:spcPts val="0"/>
              </a:spcBef>
              <a:spcAft>
                <a:spcPts val="0"/>
              </a:spcAft>
              <a:buNone/>
            </a:pPr>
            <a:br>
              <a:rPr lang="en-US"/>
            </a:br>
            <a:br>
              <a:rPr lang="en-US"/>
            </a:br>
            <a:endParaRPr/>
          </a:p>
        </p:txBody>
      </p:sp>
      <p:sp>
        <p:nvSpPr>
          <p:cNvPr id="201" name="Google Shape;201;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Google Shape;208;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200" b="0" i="0" u="none" strike="noStrike">
                <a:solidFill>
                  <a:schemeClr val="dk1"/>
                </a:solidFill>
                <a:latin typeface="Calibri"/>
                <a:ea typeface="Calibri"/>
                <a:cs typeface="Calibri"/>
                <a:sym typeface="Calibri"/>
              </a:rPr>
              <a:t>What we really care about is not just building any agents, but building </a:t>
            </a:r>
            <a:r>
              <a:rPr lang="en-US" sz="1200" b="0" i="1" u="none" strike="noStrike">
                <a:solidFill>
                  <a:schemeClr val="dk1"/>
                </a:solidFill>
                <a:latin typeface="Calibri"/>
                <a:ea typeface="Calibri"/>
                <a:cs typeface="Calibri"/>
                <a:sym typeface="Calibri"/>
              </a:rPr>
              <a:t>rational</a:t>
            </a:r>
            <a:r>
              <a:rPr lang="en-US" sz="1200" b="0" i="0" u="none" strike="noStrike">
                <a:solidFill>
                  <a:schemeClr val="dk1"/>
                </a:solidFill>
                <a:latin typeface="Calibri"/>
                <a:ea typeface="Calibri"/>
                <a:cs typeface="Calibri"/>
                <a:sym typeface="Calibri"/>
              </a:rPr>
              <a:t> agents</a:t>
            </a:r>
            <a:endParaRPr/>
          </a:p>
          <a:p>
            <a:pPr marL="0" lvl="0" indent="0" algn="l" rtl="0">
              <a:spcBef>
                <a:spcPts val="0"/>
              </a:spcBef>
              <a:spcAft>
                <a:spcPts val="0"/>
              </a:spcAft>
              <a:buNone/>
            </a:pPr>
            <a:r>
              <a:rPr lang="en-US" sz="1200" b="0" i="0" u="none" strike="noStrike">
                <a:solidFill>
                  <a:schemeClr val="dk1"/>
                </a:solidFill>
                <a:latin typeface="Calibri"/>
                <a:ea typeface="Calibri"/>
                <a:cs typeface="Calibri"/>
                <a:sym typeface="Calibri"/>
              </a:rPr>
              <a:t>So let’s start out by asking, what do we mean by </a:t>
            </a:r>
            <a:r>
              <a:rPr lang="en-US" sz="1200" b="0" i="1" u="none" strike="noStrike">
                <a:solidFill>
                  <a:schemeClr val="dk1"/>
                </a:solidFill>
                <a:latin typeface="Calibri"/>
                <a:ea typeface="Calibri"/>
                <a:cs typeface="Calibri"/>
                <a:sym typeface="Calibri"/>
              </a:rPr>
              <a:t>rational?</a:t>
            </a:r>
            <a:r>
              <a:rPr lang="en-US" sz="1200" b="0" i="0" u="none" strike="noStrike">
                <a:solidFill>
                  <a:schemeClr val="dk1"/>
                </a:solidFill>
                <a:latin typeface="Calibri"/>
                <a:ea typeface="Calibri"/>
                <a:cs typeface="Calibri"/>
                <a:sym typeface="Calibri"/>
              </a:rPr>
              <a:t>  We will start with one definition and iteratively refine it until we get to a final definition that we’re satisfied with.</a:t>
            </a:r>
            <a:endParaRPr/>
          </a:p>
          <a:p>
            <a:pPr marL="0" lvl="0" indent="0" algn="l" rtl="0">
              <a:spcBef>
                <a:spcPts val="0"/>
              </a:spcBef>
              <a:spcAft>
                <a:spcPts val="0"/>
              </a:spcAft>
              <a:buNone/>
            </a:pPr>
            <a:br>
              <a:rPr lang="en-US" sz="1200" b="0" i="0" u="none" strike="noStrike">
                <a:solidFill>
                  <a:schemeClr val="dk1"/>
                </a:solidFill>
                <a:latin typeface="Calibri"/>
                <a:ea typeface="Calibri"/>
                <a:cs typeface="Calibri"/>
                <a:sym typeface="Calibri"/>
              </a:rPr>
            </a:br>
            <a:r>
              <a:rPr lang="en-US" sz="1200" b="0" i="0" u="none" strike="noStrike">
                <a:solidFill>
                  <a:schemeClr val="dk1"/>
                </a:solidFill>
                <a:latin typeface="Calibri"/>
                <a:ea typeface="Calibri"/>
                <a:cs typeface="Calibri"/>
                <a:sym typeface="Calibri"/>
              </a:rPr>
              <a:t>Let's start simple.  A rational agent is some sort of agent that perceives the environment and then behaves</a:t>
            </a:r>
            <a:r>
              <a:rPr lang="en-US" sz="1200" b="0" i="1" u="none" strike="noStrike">
                <a:solidFill>
                  <a:schemeClr val="dk1"/>
                </a:solidFill>
                <a:latin typeface="Calibri"/>
                <a:ea typeface="Calibri"/>
                <a:cs typeface="Calibri"/>
                <a:sym typeface="Calibri"/>
              </a:rPr>
              <a:t> rationally</a:t>
            </a:r>
            <a:r>
              <a:rPr lang="en-US" sz="1200" b="0" i="0" u="none" strike="noStrike">
                <a:solidFill>
                  <a:schemeClr val="dk1"/>
                </a:solidFill>
                <a:latin typeface="Calibri"/>
                <a:ea typeface="Calibri"/>
                <a:cs typeface="Calibri"/>
                <a:sym typeface="Calibri"/>
              </a:rPr>
              <a:t>. Then let’s define rational behavior as </a:t>
            </a:r>
            <a:r>
              <a:rPr lang="en-US" sz="1200" b="0" i="1" u="none" strike="noStrike">
                <a:solidFill>
                  <a:schemeClr val="dk1"/>
                </a:solidFill>
                <a:latin typeface="Calibri"/>
                <a:ea typeface="Calibri"/>
                <a:cs typeface="Calibri"/>
                <a:sym typeface="Calibri"/>
              </a:rPr>
              <a:t>doing the right thing</a:t>
            </a:r>
            <a:r>
              <a:rPr lang="en-US" sz="1200" b="0" i="0" u="none" strike="noStrike">
                <a:solidFill>
                  <a:schemeClr val="dk1"/>
                </a:solidFill>
                <a:latin typeface="Calibri"/>
                <a:ea typeface="Calibri"/>
                <a:cs typeface="Calibri"/>
                <a:sym typeface="Calibri"/>
              </a:rPr>
              <a:t>, since its  obviously better to do the right thing than it is to do the wrong thing. </a:t>
            </a:r>
            <a:endParaRPr/>
          </a:p>
          <a:p>
            <a:pPr marL="0" lvl="0" indent="0" algn="l" rtl="0">
              <a:spcBef>
                <a:spcPts val="0"/>
              </a:spcBef>
              <a:spcAft>
                <a:spcPts val="0"/>
              </a:spcAft>
              <a:buNone/>
            </a:pPr>
            <a:br>
              <a:rPr lang="en-US" sz="1200" b="0" i="0" u="none" strike="noStrike">
                <a:solidFill>
                  <a:schemeClr val="dk1"/>
                </a:solidFill>
                <a:latin typeface="Calibri"/>
                <a:ea typeface="Calibri"/>
                <a:cs typeface="Calibri"/>
                <a:sym typeface="Calibri"/>
              </a:rPr>
            </a:br>
            <a:r>
              <a:rPr lang="en-US" sz="1200" b="0" i="0" u="none" strike="noStrike">
                <a:solidFill>
                  <a:schemeClr val="dk1"/>
                </a:solidFill>
                <a:latin typeface="Calibri"/>
                <a:ea typeface="Calibri"/>
                <a:cs typeface="Calibri"/>
                <a:sym typeface="Calibri"/>
              </a:rPr>
              <a:t>But that begs the question, </a:t>
            </a:r>
            <a:r>
              <a:rPr lang="en-US" sz="1200" b="0" i="1" u="none" strike="noStrike">
                <a:solidFill>
                  <a:schemeClr val="dk1"/>
                </a:solidFill>
                <a:latin typeface="Calibri"/>
                <a:ea typeface="Calibri"/>
                <a:cs typeface="Calibri"/>
                <a:sym typeface="Calibri"/>
              </a:rPr>
              <a:t>what does it mean to do the right thing</a:t>
            </a:r>
            <a:r>
              <a:rPr lang="en-US" sz="1200" b="0" i="0" u="none" strike="noStrike">
                <a:solidFill>
                  <a:schemeClr val="dk1"/>
                </a:solidFill>
                <a:latin typeface="Calibri"/>
                <a:ea typeface="Calibri"/>
                <a:cs typeface="Calibri"/>
                <a:sym typeface="Calibri"/>
              </a:rPr>
              <a:t>? How do we define what the right thing is when we're talking about behaving rationally?</a:t>
            </a:r>
            <a:endParaRPr/>
          </a:p>
          <a:p>
            <a:pPr marL="0" lvl="0" indent="0" algn="l" rtl="0">
              <a:spcBef>
                <a:spcPts val="0"/>
              </a:spcBef>
              <a:spcAft>
                <a:spcPts val="0"/>
              </a:spcAft>
              <a:buNone/>
            </a:pPr>
            <a:br>
              <a:rPr lang="en-US"/>
            </a:br>
            <a:br>
              <a:rPr lang="en-US"/>
            </a:br>
            <a:endParaRPr/>
          </a:p>
          <a:p>
            <a:pPr marL="0" lvl="0" indent="0" algn="l" rtl="0">
              <a:spcBef>
                <a:spcPts val="0"/>
              </a:spcBef>
              <a:spcAft>
                <a:spcPts val="0"/>
              </a:spcAft>
              <a:buNone/>
            </a:pPr>
            <a:endParaRPr/>
          </a:p>
        </p:txBody>
      </p:sp>
      <p:sp>
        <p:nvSpPr>
          <p:cNvPr id="209" name="Google Shape;209;p1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5" name="Google Shape;215;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200" b="0" i="1" u="none" strike="noStrike">
                <a:solidFill>
                  <a:schemeClr val="dk1"/>
                </a:solidFill>
                <a:latin typeface="Calibri"/>
                <a:ea typeface="Calibri"/>
                <a:cs typeface="Calibri"/>
                <a:sym typeface="Calibri"/>
              </a:rPr>
              <a:t>What does it mean to do the right thing</a:t>
            </a:r>
            <a:r>
              <a:rPr lang="en-US" sz="1200" b="0" i="0" u="none" strike="noStrike">
                <a:solidFill>
                  <a:schemeClr val="dk1"/>
                </a:solidFill>
                <a:latin typeface="Calibri"/>
                <a:ea typeface="Calibri"/>
                <a:cs typeface="Calibri"/>
                <a:sym typeface="Calibri"/>
              </a:rPr>
              <a:t>? That's actually a very interesting and complex question.</a:t>
            </a:r>
            <a:endParaRPr/>
          </a:p>
          <a:p>
            <a:pPr marL="0" lvl="0" indent="0" algn="l" rtl="0">
              <a:spcBef>
                <a:spcPts val="0"/>
              </a:spcBef>
              <a:spcAft>
                <a:spcPts val="0"/>
              </a:spcAft>
              <a:buNone/>
            </a:pPr>
            <a:br>
              <a:rPr lang="en-US" sz="1200" b="0" i="0" u="none" strike="noStrike">
                <a:solidFill>
                  <a:schemeClr val="dk1"/>
                </a:solidFill>
                <a:latin typeface="Calibri"/>
                <a:ea typeface="Calibri"/>
                <a:cs typeface="Calibri"/>
                <a:sym typeface="Calibri"/>
              </a:rPr>
            </a:br>
            <a:r>
              <a:rPr lang="en-US" sz="1200" b="0" i="0" u="none" strike="noStrike">
                <a:solidFill>
                  <a:schemeClr val="dk1"/>
                </a:solidFill>
                <a:latin typeface="Calibri"/>
                <a:ea typeface="Calibri"/>
                <a:cs typeface="Calibri"/>
                <a:sym typeface="Calibri"/>
              </a:rPr>
              <a:t>We could go down the philosophical route. There's this really fun TV show that's all about moral philosophy called The Good Place. The show explicitly addresses how you should behave in order to be a good person, using a range of perspectives from different moral philosophers. </a:t>
            </a:r>
            <a:endParaRPr/>
          </a:p>
          <a:p>
            <a:pPr marL="0" lvl="0" indent="0" algn="l" rtl="0">
              <a:spcBef>
                <a:spcPts val="0"/>
              </a:spcBef>
              <a:spcAft>
                <a:spcPts val="0"/>
              </a:spcAft>
              <a:buNone/>
            </a:pPr>
            <a:br>
              <a:rPr lang="en-US" sz="1200" b="0" i="0" u="none" strike="noStrike">
                <a:solidFill>
                  <a:schemeClr val="dk1"/>
                </a:solidFill>
                <a:latin typeface="Calibri"/>
                <a:ea typeface="Calibri"/>
                <a:cs typeface="Calibri"/>
                <a:sym typeface="Calibri"/>
              </a:rPr>
            </a:br>
            <a:r>
              <a:rPr lang="en-US" sz="1200" b="0" i="0" u="none" strike="noStrike">
                <a:solidFill>
                  <a:schemeClr val="dk1"/>
                </a:solidFill>
                <a:latin typeface="Calibri"/>
                <a:ea typeface="Calibri"/>
                <a:cs typeface="Calibri"/>
                <a:sym typeface="Calibri"/>
              </a:rPr>
              <a:t>If you're interested in learning about what it means to do the right thing, from a philosophical perspective, then I recommend watching it on Netflix.  I binged The Good Place during the pandemic.  It’s wonderful – light and thoughtful at the same time. </a:t>
            </a:r>
            <a:endParaRPr/>
          </a:p>
          <a:p>
            <a:pPr marL="0" lvl="0" indent="0" algn="l" rtl="0">
              <a:spcBef>
                <a:spcPts val="0"/>
              </a:spcBef>
              <a:spcAft>
                <a:spcPts val="0"/>
              </a:spcAft>
              <a:buNone/>
            </a:pPr>
            <a:br>
              <a:rPr lang="en-US" sz="1200" b="0" i="0" u="none" strike="noStrike">
                <a:solidFill>
                  <a:schemeClr val="dk1"/>
                </a:solidFill>
                <a:latin typeface="Calibri"/>
                <a:ea typeface="Calibri"/>
                <a:cs typeface="Calibri"/>
                <a:sym typeface="Calibri"/>
              </a:rPr>
            </a:br>
            <a:r>
              <a:rPr lang="en-US" sz="1200" b="0" i="0" u="none" strike="noStrike">
                <a:solidFill>
                  <a:schemeClr val="dk1"/>
                </a:solidFill>
                <a:latin typeface="Calibri"/>
                <a:ea typeface="Calibri"/>
                <a:cs typeface="Calibri"/>
                <a:sym typeface="Calibri"/>
              </a:rPr>
              <a:t>Moral Philosophy has defined several different notions of what it means to do the right thing, or what the right thing is.  Artificial intelligence typically fixates on a philosophical argument called </a:t>
            </a:r>
            <a:r>
              <a:rPr lang="en-US" sz="1200" b="1" i="0" u="none" strike="noStrike">
                <a:solidFill>
                  <a:schemeClr val="dk1"/>
                </a:solidFill>
                <a:latin typeface="Calibri"/>
                <a:ea typeface="Calibri"/>
                <a:cs typeface="Calibri"/>
                <a:sym typeface="Calibri"/>
              </a:rPr>
              <a:t>consequentialism</a:t>
            </a:r>
            <a:r>
              <a:rPr lang="en-US" sz="1200" b="0" i="0" u="none" strike="noStrike">
                <a:solidFill>
                  <a:schemeClr val="dk1"/>
                </a:solidFill>
                <a:latin typeface="Calibri"/>
                <a:ea typeface="Calibri"/>
                <a:cs typeface="Calibri"/>
                <a:sym typeface="Calibri"/>
              </a:rPr>
              <a:t>.</a:t>
            </a:r>
            <a:endParaRPr/>
          </a:p>
          <a:p>
            <a:pPr marL="0" lvl="0" indent="0" algn="l" rtl="0">
              <a:spcBef>
                <a:spcPts val="0"/>
              </a:spcBef>
              <a:spcAft>
                <a:spcPts val="0"/>
              </a:spcAft>
              <a:buNone/>
            </a:pPr>
            <a:br>
              <a:rPr lang="en-US" sz="1200" b="0" i="0" u="none" strike="noStrike">
                <a:solidFill>
                  <a:schemeClr val="dk1"/>
                </a:solidFill>
                <a:latin typeface="Calibri"/>
                <a:ea typeface="Calibri"/>
                <a:cs typeface="Calibri"/>
                <a:sym typeface="Calibri"/>
              </a:rPr>
            </a:br>
            <a:r>
              <a:rPr lang="en-US" sz="1200" b="0" i="0" u="none" strike="noStrike">
                <a:solidFill>
                  <a:schemeClr val="dk1"/>
                </a:solidFill>
                <a:latin typeface="Calibri"/>
                <a:ea typeface="Calibri"/>
                <a:cs typeface="Calibri"/>
                <a:sym typeface="Calibri"/>
              </a:rPr>
              <a:t>The idea of consequentialism is that we should evaluate the behavior of an agent or person based on the consequences of the actions that  it takes.  </a:t>
            </a:r>
            <a:endParaRPr/>
          </a:p>
          <a:p>
            <a:pPr marL="0" lvl="0" indent="0" algn="l" rtl="0">
              <a:spcBef>
                <a:spcPts val="0"/>
              </a:spcBef>
              <a:spcAft>
                <a:spcPts val="0"/>
              </a:spcAft>
              <a:buNone/>
            </a:pPr>
            <a:br>
              <a:rPr lang="en-US" sz="1200" b="0" i="0" u="none" strike="noStrike">
                <a:solidFill>
                  <a:schemeClr val="dk1"/>
                </a:solidFill>
                <a:latin typeface="Calibri"/>
                <a:ea typeface="Calibri"/>
                <a:cs typeface="Calibri"/>
                <a:sym typeface="Calibri"/>
              </a:rPr>
            </a:br>
            <a:r>
              <a:rPr lang="en-US" sz="1200" b="0" i="0" u="none" strike="noStrike">
                <a:solidFill>
                  <a:schemeClr val="dk1"/>
                </a:solidFill>
                <a:latin typeface="Calibri"/>
                <a:ea typeface="Calibri"/>
                <a:cs typeface="Calibri"/>
                <a:sym typeface="Calibri"/>
              </a:rPr>
              <a:t>When you plop an agent into an environment, then it's going to generate a sequence of actions based on what it pursues. the actions of the agent are going to affect the environment around it. And so what we want to say is, are the effects that the agent has on the environment around it desirable or not.</a:t>
            </a:r>
            <a:endParaRPr/>
          </a:p>
          <a:p>
            <a:pPr marL="0" lvl="0" indent="0" algn="l" rtl="0">
              <a:spcBef>
                <a:spcPts val="0"/>
              </a:spcBef>
              <a:spcAft>
                <a:spcPts val="0"/>
              </a:spcAft>
              <a:buNone/>
            </a:pPr>
            <a:br>
              <a:rPr lang="en-US" sz="1200" b="0" i="0" u="none" strike="noStrike">
                <a:solidFill>
                  <a:schemeClr val="dk1"/>
                </a:solidFill>
                <a:latin typeface="Calibri"/>
                <a:ea typeface="Calibri"/>
                <a:cs typeface="Calibri"/>
                <a:sym typeface="Calibri"/>
              </a:rPr>
            </a:br>
            <a:r>
              <a:rPr lang="en-US" sz="1200" b="0" i="0" u="none" strike="noStrike">
                <a:solidFill>
                  <a:schemeClr val="dk1"/>
                </a:solidFill>
                <a:latin typeface="Calibri"/>
                <a:ea typeface="Calibri"/>
                <a:cs typeface="Calibri"/>
                <a:sym typeface="Calibri"/>
              </a:rPr>
              <a:t>So we might want to define </a:t>
            </a:r>
            <a:r>
              <a:rPr lang="en-US" sz="1200" b="0" i="1" u="none" strike="noStrike">
                <a:solidFill>
                  <a:schemeClr val="dk1"/>
                </a:solidFill>
                <a:latin typeface="Calibri"/>
                <a:ea typeface="Calibri"/>
                <a:cs typeface="Calibri"/>
                <a:sym typeface="Calibri"/>
              </a:rPr>
              <a:t>doing the right thing</a:t>
            </a:r>
            <a:r>
              <a:rPr lang="en-US" sz="1200" b="0" i="0" u="none" strike="noStrike">
                <a:solidFill>
                  <a:schemeClr val="dk1"/>
                </a:solidFill>
                <a:latin typeface="Calibri"/>
                <a:ea typeface="Calibri"/>
                <a:cs typeface="Calibri"/>
                <a:sym typeface="Calibri"/>
              </a:rPr>
              <a:t> as, having the agent choose those actions that are going to result in desirable consequences. That's one potential way of starting to refine our definition of what rational behavior means.  It could mean doing the things that will have the best consequences.</a:t>
            </a:r>
            <a:endParaRPr/>
          </a:p>
        </p:txBody>
      </p:sp>
      <p:sp>
        <p:nvSpPr>
          <p:cNvPr id="216" name="Google Shape;216;p1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6" name="Google Shape;226;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200" b="0" i="0" u="none" strike="noStrike">
                <a:solidFill>
                  <a:schemeClr val="dk1"/>
                </a:solidFill>
                <a:latin typeface="Calibri"/>
                <a:ea typeface="Calibri"/>
                <a:cs typeface="Calibri"/>
                <a:sym typeface="Calibri"/>
              </a:rPr>
              <a:t>Does consequentialism require omniscience? If we should pick the outcome that will have the best outcome, doesn’t that mean we have to foresee exactly what the outcome of our actions will be? It doesn’t seem possible to know with certainty what the result will be when we commit to an  action.  </a:t>
            </a:r>
            <a:endParaRPr/>
          </a:p>
          <a:p>
            <a:pPr marL="0" lvl="0" indent="0" algn="l" rtl="0">
              <a:spcBef>
                <a:spcPts val="0"/>
              </a:spcBef>
              <a:spcAft>
                <a:spcPts val="0"/>
              </a:spcAft>
              <a:buNone/>
            </a:pPr>
            <a:br>
              <a:rPr lang="en-US" sz="1200" b="0" i="0" u="none" strike="noStrike">
                <a:solidFill>
                  <a:schemeClr val="dk1"/>
                </a:solidFill>
                <a:latin typeface="Calibri"/>
                <a:ea typeface="Calibri"/>
                <a:cs typeface="Calibri"/>
                <a:sym typeface="Calibri"/>
              </a:rPr>
            </a:br>
            <a:r>
              <a:rPr lang="en-US" sz="1200" b="0" i="0" u="none" strike="noStrike">
                <a:solidFill>
                  <a:schemeClr val="dk1"/>
                </a:solidFill>
                <a:latin typeface="Calibri"/>
                <a:ea typeface="Calibri"/>
                <a:cs typeface="Calibri"/>
                <a:sym typeface="Calibri"/>
              </a:rPr>
              <a:t>Imagine this situation.  You see your friend on the sidewalk, so you stop to say hello. Then a window air conditioning unit falls out of the apartment above you  squashes you flat.</a:t>
            </a:r>
            <a:endParaRPr/>
          </a:p>
          <a:p>
            <a:pPr marL="0" lvl="0" indent="0" algn="l" rtl="0">
              <a:spcBef>
                <a:spcPts val="0"/>
              </a:spcBef>
              <a:spcAft>
                <a:spcPts val="0"/>
              </a:spcAft>
              <a:buNone/>
            </a:pPr>
            <a:br>
              <a:rPr lang="en-US" sz="1200" b="0" i="0" u="none" strike="noStrike">
                <a:solidFill>
                  <a:schemeClr val="dk1"/>
                </a:solidFill>
                <a:latin typeface="Calibri"/>
                <a:ea typeface="Calibri"/>
                <a:cs typeface="Calibri"/>
                <a:sym typeface="Calibri"/>
              </a:rPr>
            </a:br>
            <a:r>
              <a:rPr lang="en-US" sz="1200" b="0" i="0" u="none" strike="noStrike">
                <a:solidFill>
                  <a:schemeClr val="dk1"/>
                </a:solidFill>
                <a:latin typeface="Calibri"/>
                <a:ea typeface="Calibri"/>
                <a:cs typeface="Calibri"/>
                <a:sym typeface="Calibri"/>
              </a:rPr>
              <a:t>Was your decision to stop and say hi to your friend irrational because stopping had a bad consequence? Trying to pick actions that have the good consequences –like living a long healthy life– are clearly desirable, but it's not fair to say that you act irrationally because there's no way that you could have anticipated that outcome in the environment.</a:t>
            </a:r>
            <a:endParaRPr/>
          </a:p>
          <a:p>
            <a:pPr marL="0" lvl="0" indent="0" algn="l" rtl="0">
              <a:spcBef>
                <a:spcPts val="0"/>
              </a:spcBef>
              <a:spcAft>
                <a:spcPts val="0"/>
              </a:spcAft>
              <a:buNone/>
            </a:pPr>
            <a:br>
              <a:rPr lang="en-US" sz="1200" b="0" i="0" u="none" strike="noStrike">
                <a:solidFill>
                  <a:schemeClr val="dk1"/>
                </a:solidFill>
                <a:latin typeface="Calibri"/>
                <a:ea typeface="Calibri"/>
                <a:cs typeface="Calibri"/>
                <a:sym typeface="Calibri"/>
              </a:rPr>
            </a:br>
            <a:r>
              <a:rPr lang="en-US" sz="1200" b="0" i="0" u="none" strike="noStrike">
                <a:solidFill>
                  <a:schemeClr val="dk1"/>
                </a:solidFill>
                <a:latin typeface="Calibri"/>
                <a:ea typeface="Calibri"/>
                <a:cs typeface="Calibri"/>
                <a:sym typeface="Calibri"/>
              </a:rPr>
              <a:t>What we want to make sure of is that our definition of a rational agent should not require omniscience, right, it should not have to be able to see into the future and see what the outcome of every action will actually be.  Rationality can’t require godlike abilities to foresee that if I choose this action, then this will be the ultimate result.</a:t>
            </a:r>
            <a:endParaRPr/>
          </a:p>
          <a:p>
            <a:pPr marL="0" lvl="0" indent="0" algn="l" rtl="0">
              <a:spcBef>
                <a:spcPts val="0"/>
              </a:spcBef>
              <a:spcAft>
                <a:spcPts val="0"/>
              </a:spcAft>
              <a:buNone/>
            </a:pPr>
            <a:br>
              <a:rPr lang="en-US"/>
            </a:br>
            <a:br>
              <a:rPr lang="en-US"/>
            </a:br>
            <a:endParaRPr/>
          </a:p>
        </p:txBody>
      </p:sp>
      <p:sp>
        <p:nvSpPr>
          <p:cNvPr id="227" name="Google Shape;227;p1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3" name="Google Shape;233;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br>
              <a:rPr lang="en-US" sz="1200" b="1" i="0" u="none" strike="noStrike">
                <a:solidFill>
                  <a:schemeClr val="dk1"/>
                </a:solidFill>
                <a:latin typeface="Calibri"/>
                <a:ea typeface="Calibri"/>
                <a:cs typeface="Calibri"/>
                <a:sym typeface="Calibri"/>
              </a:rPr>
            </a:br>
            <a:r>
              <a:rPr lang="en-US" sz="1200" b="1" i="0" u="none" strike="noStrike">
                <a:solidFill>
                  <a:schemeClr val="dk1"/>
                </a:solidFill>
                <a:latin typeface="Calibri"/>
                <a:ea typeface="Calibri"/>
                <a:cs typeface="Calibri"/>
                <a:sym typeface="Calibri"/>
              </a:rPr>
              <a:t>The field of economics has its own </a:t>
            </a:r>
            <a:r>
              <a:rPr lang="en-US" sz="1200" b="0" i="0" u="none" strike="noStrike">
                <a:solidFill>
                  <a:schemeClr val="dk1"/>
                </a:solidFill>
                <a:latin typeface="Calibri"/>
                <a:ea typeface="Calibri"/>
                <a:cs typeface="Calibri"/>
                <a:sym typeface="Calibri"/>
              </a:rPr>
              <a:t>on what constitutes rational behavior. There is a theory called </a:t>
            </a:r>
            <a:r>
              <a:rPr lang="en-US" sz="1200" b="0" i="1" u="none" strike="noStrike">
                <a:solidFill>
                  <a:schemeClr val="dk1"/>
                </a:solidFill>
                <a:latin typeface="Calibri"/>
                <a:ea typeface="Calibri"/>
                <a:cs typeface="Calibri"/>
                <a:sym typeface="Calibri"/>
              </a:rPr>
              <a:t>rational choice theory, </a:t>
            </a:r>
            <a:r>
              <a:rPr lang="en-US" sz="1200" b="0" i="0" u="none" strike="noStrike">
                <a:solidFill>
                  <a:schemeClr val="dk1"/>
                </a:solidFill>
                <a:latin typeface="Calibri"/>
                <a:ea typeface="Calibri"/>
                <a:cs typeface="Calibri"/>
                <a:sym typeface="Calibri"/>
              </a:rPr>
              <a:t>the incorporates the notion that individuals have </a:t>
            </a:r>
            <a:r>
              <a:rPr lang="en-US" sz="1200" b="1" i="0" u="none" strike="noStrike">
                <a:solidFill>
                  <a:schemeClr val="dk1"/>
                </a:solidFill>
                <a:latin typeface="Calibri"/>
                <a:ea typeface="Calibri"/>
                <a:cs typeface="Calibri"/>
                <a:sym typeface="Calibri"/>
              </a:rPr>
              <a:t>bounded rationality.  </a:t>
            </a:r>
            <a:r>
              <a:rPr lang="en-US" sz="1200" b="0" i="0" u="none" strike="noStrike">
                <a:solidFill>
                  <a:schemeClr val="dk1"/>
                </a:solidFill>
                <a:latin typeface="Calibri"/>
                <a:ea typeface="Calibri"/>
                <a:cs typeface="Calibri"/>
                <a:sym typeface="Calibri"/>
              </a:rPr>
              <a:t>This means that they can only make decisions based on the information available to them, since they cannot be omniscient. </a:t>
            </a:r>
            <a:endParaRPr/>
          </a:p>
          <a:p>
            <a:pPr marL="0" lvl="0" indent="0" algn="l" rtl="0">
              <a:spcBef>
                <a:spcPts val="0"/>
              </a:spcBef>
              <a:spcAft>
                <a:spcPts val="0"/>
              </a:spcAft>
              <a:buNone/>
            </a:pPr>
            <a:br>
              <a:rPr lang="en-US" sz="1200" b="0" i="0" u="none" strike="noStrike">
                <a:solidFill>
                  <a:schemeClr val="dk1"/>
                </a:solidFill>
                <a:latin typeface="Calibri"/>
                <a:ea typeface="Calibri"/>
                <a:cs typeface="Calibri"/>
                <a:sym typeface="Calibri"/>
              </a:rPr>
            </a:br>
            <a:r>
              <a:rPr lang="en-US" sz="1200" b="0" i="0" u="none" strike="noStrike">
                <a:solidFill>
                  <a:schemeClr val="dk1"/>
                </a:solidFill>
                <a:latin typeface="Calibri"/>
                <a:ea typeface="Calibri"/>
                <a:cs typeface="Calibri"/>
                <a:sym typeface="Calibri"/>
              </a:rPr>
              <a:t>Rational choice theory was developed by Herb Simon.  Here is the one sentence summary of his seminal 1953 paper called “a behavioral model of rational choice.”  He says, </a:t>
            </a:r>
            <a:endParaRPr/>
          </a:p>
          <a:p>
            <a:pPr marL="0" lvl="0" indent="0" algn="l" rtl="0">
              <a:spcBef>
                <a:spcPts val="0"/>
              </a:spcBef>
              <a:spcAft>
                <a:spcPts val="0"/>
              </a:spcAft>
              <a:buNone/>
            </a:pPr>
            <a:r>
              <a:rPr lang="en-US" sz="1200" b="0" i="0" u="none" strike="noStrike">
                <a:solidFill>
                  <a:schemeClr val="dk1"/>
                </a:solidFill>
                <a:latin typeface="Calibri"/>
                <a:ea typeface="Calibri"/>
                <a:cs typeface="Calibri"/>
                <a:sym typeface="Calibri"/>
              </a:rPr>
              <a:t>“In this paper, I propose a model for the description of rational choice by organisms have </a:t>
            </a:r>
            <a:r>
              <a:rPr lang="en-US" sz="1200" b="1" i="0" u="none" strike="noStrike">
                <a:solidFill>
                  <a:schemeClr val="dk1"/>
                </a:solidFill>
                <a:latin typeface="Calibri"/>
                <a:ea typeface="Calibri"/>
                <a:cs typeface="Calibri"/>
                <a:sym typeface="Calibri"/>
              </a:rPr>
              <a:t>limited computational ability</a:t>
            </a:r>
            <a:r>
              <a:rPr lang="en-US" sz="1200" b="0" i="0" u="none" strike="noStrike">
                <a:solidFill>
                  <a:schemeClr val="dk1"/>
                </a:solidFill>
                <a:latin typeface="Calibri"/>
                <a:ea typeface="Calibri"/>
                <a:cs typeface="Calibri"/>
                <a:sym typeface="Calibri"/>
              </a:rPr>
              <a:t> so organisms for us might be agents.”</a:t>
            </a:r>
            <a:endParaRPr/>
          </a:p>
          <a:p>
            <a:pPr marL="0" lvl="0" indent="0" algn="l" rtl="0">
              <a:spcBef>
                <a:spcPts val="0"/>
              </a:spcBef>
              <a:spcAft>
                <a:spcPts val="0"/>
              </a:spcAft>
              <a:buNone/>
            </a:pPr>
            <a:r>
              <a:rPr lang="en-US" sz="1200" b="1" i="0" u="none" strike="noStrike">
                <a:solidFill>
                  <a:schemeClr val="dk1"/>
                </a:solidFill>
                <a:latin typeface="Calibri"/>
                <a:ea typeface="Calibri"/>
                <a:cs typeface="Calibri"/>
                <a:sym typeface="Calibri"/>
              </a:rPr>
              <a:t>Limited computational ability</a:t>
            </a:r>
            <a:r>
              <a:rPr lang="en-US" sz="1200" b="0" i="0" u="none" strike="noStrike">
                <a:solidFill>
                  <a:schemeClr val="dk1"/>
                </a:solidFill>
                <a:latin typeface="Calibri"/>
                <a:ea typeface="Calibri"/>
                <a:cs typeface="Calibri"/>
                <a:sym typeface="Calibri"/>
              </a:rPr>
              <a:t> leads to the notion of </a:t>
            </a:r>
            <a:r>
              <a:rPr lang="en-US" sz="1200" b="1" i="0" u="none" strike="noStrike">
                <a:solidFill>
                  <a:schemeClr val="dk1"/>
                </a:solidFill>
                <a:latin typeface="Calibri"/>
                <a:ea typeface="Calibri"/>
                <a:cs typeface="Calibri"/>
                <a:sym typeface="Calibri"/>
              </a:rPr>
              <a:t>bounded rationality in economics</a:t>
            </a:r>
            <a:r>
              <a:rPr lang="en-US" sz="1200" b="0" i="0" u="none" strike="noStrike">
                <a:solidFill>
                  <a:schemeClr val="dk1"/>
                </a:solidFill>
                <a:latin typeface="Calibri"/>
                <a:ea typeface="Calibri"/>
                <a:cs typeface="Calibri"/>
                <a:sym typeface="Calibri"/>
              </a:rPr>
              <a:t>, and  the notion of limited computational ability is very relevant for artificial intelligence as well.  </a:t>
            </a:r>
            <a:endParaRPr/>
          </a:p>
          <a:p>
            <a:pPr marL="0" lvl="0" indent="0" algn="l" rtl="0">
              <a:spcBef>
                <a:spcPts val="0"/>
              </a:spcBef>
              <a:spcAft>
                <a:spcPts val="0"/>
              </a:spcAft>
              <a:buNone/>
            </a:pPr>
            <a:br>
              <a:rPr lang="en-US" sz="1200" b="0" i="0" u="none" strike="noStrike">
                <a:solidFill>
                  <a:schemeClr val="dk1"/>
                </a:solidFill>
                <a:latin typeface="Calibri"/>
                <a:ea typeface="Calibri"/>
                <a:cs typeface="Calibri"/>
                <a:sym typeface="Calibri"/>
              </a:rPr>
            </a:br>
            <a:r>
              <a:rPr lang="en-US" sz="1200" b="0" i="0" u="none" strike="noStrike">
                <a:solidFill>
                  <a:schemeClr val="dk1"/>
                </a:solidFill>
                <a:latin typeface="Calibri"/>
                <a:ea typeface="Calibri"/>
                <a:cs typeface="Calibri"/>
                <a:sym typeface="Calibri"/>
              </a:rPr>
              <a:t>Herb Simon was an economist, a political scientist and a cognitive scientist. Herb Simon, I think, is the only person ever to receive both the Nobel Prize in Economics and the Turing Award. </a:t>
            </a:r>
            <a:endParaRPr/>
          </a:p>
          <a:p>
            <a:pPr marL="0" lvl="0" indent="0" algn="l" rtl="0">
              <a:spcBef>
                <a:spcPts val="0"/>
              </a:spcBef>
              <a:spcAft>
                <a:spcPts val="0"/>
              </a:spcAft>
              <a:buNone/>
            </a:pPr>
            <a:r>
              <a:rPr lang="en-US" sz="1200" b="0" i="0" u="none" strike="noStrike">
                <a:solidFill>
                  <a:schemeClr val="dk1"/>
                </a:solidFill>
                <a:latin typeface="Calibri"/>
                <a:ea typeface="Calibri"/>
                <a:cs typeface="Calibri"/>
                <a:sym typeface="Calibri"/>
              </a:rPr>
              <a:t>Alfred Nobel created the Nobel Prize in 1895 he specified that five prizes be given "to those who, during the preceding year, have conferred the greatest benefit to humankind” in the fields of </a:t>
            </a:r>
            <a:r>
              <a:rPr lang="en-US" sz="1200" b="0" i="0" u="sng" strike="noStrike">
                <a:solidFill>
                  <a:schemeClr val="dk1"/>
                </a:solidFill>
                <a:latin typeface="Calibri"/>
                <a:ea typeface="Calibri"/>
                <a:cs typeface="Calibri"/>
                <a:sym typeface="Calibri"/>
                <a:hlinkClick r:id="rId3">
                  <a:extLst>
                    <a:ext uri="{A12FA001-AC4F-418D-AE19-62706E023703}">
                      <ahyp:hlinkClr xmlns:ahyp="http://schemas.microsoft.com/office/drawing/2018/hyperlinkcolor" val="tx"/>
                    </a:ext>
                  </a:extLst>
                </a:hlinkClick>
              </a:rPr>
              <a:t>Physics</a:t>
            </a:r>
            <a:r>
              <a:rPr lang="en-US" sz="1200" b="0" i="0" u="none" strike="noStrike">
                <a:solidFill>
                  <a:schemeClr val="dk1"/>
                </a:solidFill>
                <a:latin typeface="Calibri"/>
                <a:ea typeface="Calibri"/>
                <a:cs typeface="Calibri"/>
                <a:sym typeface="Calibri"/>
              </a:rPr>
              <a:t>, </a:t>
            </a:r>
            <a:r>
              <a:rPr lang="en-US" sz="1200" b="0" i="0" u="sng" strike="noStrike">
                <a:solidFill>
                  <a:schemeClr val="dk1"/>
                </a:solidFill>
                <a:latin typeface="Calibri"/>
                <a:ea typeface="Calibri"/>
                <a:cs typeface="Calibri"/>
                <a:sym typeface="Calibri"/>
                <a:hlinkClick r:id="rId4">
                  <a:extLst>
                    <a:ext uri="{A12FA001-AC4F-418D-AE19-62706E023703}">
                      <ahyp:hlinkClr xmlns:ahyp="http://schemas.microsoft.com/office/drawing/2018/hyperlinkcolor" val="tx"/>
                    </a:ext>
                  </a:extLst>
                </a:hlinkClick>
              </a:rPr>
              <a:t>Chemistry</a:t>
            </a:r>
            <a:r>
              <a:rPr lang="en-US" sz="1200" b="0" i="0" u="none" strike="noStrike">
                <a:solidFill>
                  <a:schemeClr val="dk1"/>
                </a:solidFill>
                <a:latin typeface="Calibri"/>
                <a:ea typeface="Calibri"/>
                <a:cs typeface="Calibri"/>
                <a:sym typeface="Calibri"/>
              </a:rPr>
              <a:t>, </a:t>
            </a:r>
            <a:r>
              <a:rPr lang="en-US" sz="1200" b="0" i="0" u="sng" strike="noStrike">
                <a:solidFill>
                  <a:schemeClr val="dk1"/>
                </a:solidFill>
                <a:latin typeface="Calibri"/>
                <a:ea typeface="Calibri"/>
                <a:cs typeface="Calibri"/>
                <a:sym typeface="Calibri"/>
                <a:hlinkClick r:id="rId5">
                  <a:extLst>
                    <a:ext uri="{A12FA001-AC4F-418D-AE19-62706E023703}">
                      <ahyp:hlinkClr xmlns:ahyp="http://schemas.microsoft.com/office/drawing/2018/hyperlinkcolor" val="tx"/>
                    </a:ext>
                  </a:extLst>
                </a:hlinkClick>
              </a:rPr>
              <a:t>Medicine</a:t>
            </a:r>
            <a:r>
              <a:rPr lang="en-US" sz="1200" b="0" i="0" u="none" strike="noStrike">
                <a:solidFill>
                  <a:schemeClr val="dk1"/>
                </a:solidFill>
                <a:latin typeface="Calibri"/>
                <a:ea typeface="Calibri"/>
                <a:cs typeface="Calibri"/>
                <a:sym typeface="Calibri"/>
              </a:rPr>
              <a:t>, </a:t>
            </a:r>
            <a:r>
              <a:rPr lang="en-US" sz="1200" b="0" i="0" u="sng" strike="noStrike">
                <a:solidFill>
                  <a:schemeClr val="dk1"/>
                </a:solidFill>
                <a:latin typeface="Calibri"/>
                <a:ea typeface="Calibri"/>
                <a:cs typeface="Calibri"/>
                <a:sym typeface="Calibri"/>
                <a:hlinkClick r:id="rId6">
                  <a:extLst>
                    <a:ext uri="{A12FA001-AC4F-418D-AE19-62706E023703}">
                      <ahyp:hlinkClr xmlns:ahyp="http://schemas.microsoft.com/office/drawing/2018/hyperlinkcolor" val="tx"/>
                    </a:ext>
                  </a:extLst>
                </a:hlinkClick>
              </a:rPr>
              <a:t>Literature</a:t>
            </a:r>
            <a:r>
              <a:rPr lang="en-US" sz="1200" b="0" i="0" u="none" strike="noStrike">
                <a:solidFill>
                  <a:schemeClr val="dk1"/>
                </a:solidFill>
                <a:latin typeface="Calibri"/>
                <a:ea typeface="Calibri"/>
                <a:cs typeface="Calibri"/>
                <a:sym typeface="Calibri"/>
              </a:rPr>
              <a:t>, and </a:t>
            </a:r>
            <a:r>
              <a:rPr lang="en-US" sz="1200" b="0" i="0" u="sng" strike="noStrike">
                <a:solidFill>
                  <a:schemeClr val="dk1"/>
                </a:solidFill>
                <a:latin typeface="Calibri"/>
                <a:ea typeface="Calibri"/>
                <a:cs typeface="Calibri"/>
                <a:sym typeface="Calibri"/>
                <a:hlinkClick r:id="rId7">
                  <a:extLst>
                    <a:ext uri="{A12FA001-AC4F-418D-AE19-62706E023703}">
                      <ahyp:hlinkClr xmlns:ahyp="http://schemas.microsoft.com/office/drawing/2018/hyperlinkcolor" val="tx"/>
                    </a:ext>
                  </a:extLst>
                </a:hlinkClick>
              </a:rPr>
              <a:t>Peace</a:t>
            </a:r>
            <a:r>
              <a:rPr lang="en-US" sz="1200" b="0" i="0" u="none" strike="noStrike">
                <a:solidFill>
                  <a:schemeClr val="dk1"/>
                </a:solidFill>
                <a:latin typeface="Calibri"/>
                <a:ea typeface="Calibri"/>
                <a:cs typeface="Calibri"/>
                <a:sym typeface="Calibri"/>
              </a:rPr>
              <a:t> . </a:t>
            </a:r>
            <a:endParaRPr/>
          </a:p>
          <a:p>
            <a:pPr marL="0" lvl="0" indent="0" algn="l" rtl="0">
              <a:spcBef>
                <a:spcPts val="0"/>
              </a:spcBef>
              <a:spcAft>
                <a:spcPts val="0"/>
              </a:spcAft>
              <a:buNone/>
            </a:pPr>
            <a:br>
              <a:rPr lang="en-US" sz="1200" b="0" i="0" u="none" strike="noStrike">
                <a:solidFill>
                  <a:schemeClr val="dk1"/>
                </a:solidFill>
                <a:latin typeface="Calibri"/>
                <a:ea typeface="Calibri"/>
                <a:cs typeface="Calibri"/>
                <a:sym typeface="Calibri"/>
              </a:rPr>
            </a:br>
            <a:r>
              <a:rPr lang="en-US" sz="1200" b="0" i="0" u="none" strike="noStrike">
                <a:solidFill>
                  <a:schemeClr val="dk1"/>
                </a:solidFill>
                <a:latin typeface="Calibri"/>
                <a:ea typeface="Calibri"/>
                <a:cs typeface="Calibri"/>
                <a:sym typeface="Calibri"/>
              </a:rPr>
              <a:t>At the time when the prize was created, computing hadn’t been established yet, so there's no Nobel Prize in computer science. The equivalent is the Turing Award, which</a:t>
            </a:r>
            <a:endParaRPr/>
          </a:p>
          <a:p>
            <a:pPr marL="0" lvl="0" indent="0" algn="l" rtl="0">
              <a:spcBef>
                <a:spcPts val="0"/>
              </a:spcBef>
              <a:spcAft>
                <a:spcPts val="0"/>
              </a:spcAft>
              <a:buNone/>
            </a:pPr>
            <a:r>
              <a:rPr lang="en-US" sz="1200" b="0" i="0" u="none" strike="noStrike">
                <a:solidFill>
                  <a:schemeClr val="dk1"/>
                </a:solidFill>
                <a:latin typeface="Calibri"/>
                <a:ea typeface="Calibri"/>
                <a:cs typeface="Calibri"/>
                <a:sym typeface="Calibri"/>
              </a:rPr>
              <a:t>Herbert Simon made won for his contributions to artificial intelligence </a:t>
            </a:r>
            <a:endParaRPr/>
          </a:p>
          <a:p>
            <a:pPr marL="0" lvl="0" indent="0" algn="l" rtl="0">
              <a:spcBef>
                <a:spcPts val="0"/>
              </a:spcBef>
              <a:spcAft>
                <a:spcPts val="0"/>
              </a:spcAft>
              <a:buNone/>
            </a:pPr>
            <a:br>
              <a:rPr lang="en-US" sz="1200" b="0" i="0" u="none" strike="noStrike">
                <a:solidFill>
                  <a:schemeClr val="dk1"/>
                </a:solidFill>
                <a:latin typeface="Calibri"/>
                <a:ea typeface="Calibri"/>
                <a:cs typeface="Calibri"/>
                <a:sym typeface="Calibri"/>
              </a:rPr>
            </a:br>
            <a:br>
              <a:rPr lang="en-US" sz="1200" b="0" i="0" u="none" strike="noStrike">
                <a:solidFill>
                  <a:schemeClr val="dk1"/>
                </a:solidFill>
                <a:latin typeface="Calibri"/>
                <a:ea typeface="Calibri"/>
                <a:cs typeface="Calibri"/>
                <a:sym typeface="Calibri"/>
              </a:rPr>
            </a:br>
            <a:r>
              <a:rPr lang="en-US" sz="1200" b="0" i="1" u="none" strike="noStrike">
                <a:solidFill>
                  <a:schemeClr val="dk1"/>
                </a:solidFill>
                <a:latin typeface="Calibri"/>
                <a:ea typeface="Calibri"/>
                <a:cs typeface="Calibri"/>
                <a:sym typeface="Calibri"/>
              </a:rPr>
              <a:t>Rational choice theory is</a:t>
            </a:r>
            <a:r>
              <a:rPr lang="en-US" sz="1200" b="0" i="0" u="none" strike="noStrike">
                <a:solidFill>
                  <a:schemeClr val="dk1"/>
                </a:solidFill>
                <a:latin typeface="Calibri"/>
                <a:ea typeface="Calibri"/>
                <a:cs typeface="Calibri"/>
                <a:sym typeface="Calibri"/>
              </a:rPr>
              <a:t> a framework for understanding economic behavior or even broader societal behavior.  The basic idea behind rational choice theory is that the actions of an entire society or a market is a result of behaviors from individuals.  And each of those individuals is making their own decisions, where they consider a set of possible alternatives.</a:t>
            </a:r>
            <a:endParaRPr/>
          </a:p>
          <a:p>
            <a:pPr marL="0" lvl="0" indent="0" algn="l" rtl="0">
              <a:spcBef>
                <a:spcPts val="0"/>
              </a:spcBef>
              <a:spcAft>
                <a:spcPts val="0"/>
              </a:spcAft>
              <a:buNone/>
            </a:pPr>
            <a:br>
              <a:rPr lang="en-US" sz="1200" b="0" i="0" u="none" strike="noStrike">
                <a:solidFill>
                  <a:schemeClr val="dk1"/>
                </a:solidFill>
                <a:latin typeface="Calibri"/>
                <a:ea typeface="Calibri"/>
                <a:cs typeface="Calibri"/>
                <a:sym typeface="Calibri"/>
              </a:rPr>
            </a:br>
            <a:r>
              <a:rPr lang="en-US" sz="1200" b="0" i="0" u="none" strike="noStrike">
                <a:solidFill>
                  <a:schemeClr val="dk1"/>
                </a:solidFill>
                <a:latin typeface="Calibri"/>
                <a:ea typeface="Calibri"/>
                <a:cs typeface="Calibri"/>
                <a:sym typeface="Calibri"/>
              </a:rPr>
              <a:t>The basic assumption behind </a:t>
            </a:r>
            <a:r>
              <a:rPr lang="en-US" sz="1200" b="0" i="1" u="none" strike="noStrike">
                <a:solidFill>
                  <a:schemeClr val="dk1"/>
                </a:solidFill>
                <a:latin typeface="Calibri"/>
                <a:ea typeface="Calibri"/>
                <a:cs typeface="Calibri"/>
                <a:sym typeface="Calibri"/>
              </a:rPr>
              <a:t>rational choice theory</a:t>
            </a:r>
            <a:r>
              <a:rPr lang="en-US" sz="1200" b="0" i="0" u="none" strike="noStrike">
                <a:solidFill>
                  <a:schemeClr val="dk1"/>
                </a:solidFill>
                <a:latin typeface="Calibri"/>
                <a:ea typeface="Calibri"/>
                <a:cs typeface="Calibri"/>
                <a:sym typeface="Calibri"/>
              </a:rPr>
              <a:t> is that individuals will act in a self interested way, and they will pick the alternative that's most desirable to that person.  </a:t>
            </a:r>
            <a:endParaRPr/>
          </a:p>
          <a:p>
            <a:pPr marL="0" lvl="0" indent="0" algn="l" rtl="0">
              <a:spcBef>
                <a:spcPts val="0"/>
              </a:spcBef>
              <a:spcAft>
                <a:spcPts val="0"/>
              </a:spcAft>
              <a:buNone/>
            </a:pPr>
            <a:br>
              <a:rPr lang="en-US" sz="1200" b="0" i="0" u="none" strike="noStrike">
                <a:solidFill>
                  <a:schemeClr val="dk1"/>
                </a:solidFill>
                <a:latin typeface="Calibri"/>
                <a:ea typeface="Calibri"/>
                <a:cs typeface="Calibri"/>
                <a:sym typeface="Calibri"/>
              </a:rPr>
            </a:br>
            <a:r>
              <a:rPr lang="en-US" sz="1200" b="0" i="0" u="none" strike="noStrike">
                <a:solidFill>
                  <a:schemeClr val="dk1"/>
                </a:solidFill>
                <a:latin typeface="Calibri"/>
                <a:ea typeface="Calibri"/>
                <a:cs typeface="Calibri"/>
                <a:sym typeface="Calibri"/>
              </a:rPr>
              <a:t>That still leaves us something to be defined.  If  individuals have preferences that allow them to choose  the option that they prefer among a set of outcomes. Then we need to have a way to evaluate the utility of some outcome.</a:t>
            </a:r>
            <a:endParaRPr/>
          </a:p>
          <a:p>
            <a:pPr marL="0" lvl="0" indent="0" algn="l" rtl="0">
              <a:spcBef>
                <a:spcPts val="0"/>
              </a:spcBef>
              <a:spcAft>
                <a:spcPts val="0"/>
              </a:spcAft>
              <a:buNone/>
            </a:pPr>
            <a:br>
              <a:rPr lang="en-US" sz="1200" b="0" i="0" u="none" strike="noStrike">
                <a:solidFill>
                  <a:schemeClr val="dk1"/>
                </a:solidFill>
                <a:latin typeface="Calibri"/>
                <a:ea typeface="Calibri"/>
                <a:cs typeface="Calibri"/>
                <a:sym typeface="Calibri"/>
              </a:rPr>
            </a:br>
            <a:r>
              <a:rPr lang="en-US" sz="1200" b="0" i="0" u="none" strike="noStrike">
                <a:solidFill>
                  <a:schemeClr val="dk1"/>
                </a:solidFill>
                <a:latin typeface="Calibri"/>
                <a:ea typeface="Calibri"/>
                <a:cs typeface="Calibri"/>
                <a:sym typeface="Calibri"/>
              </a:rPr>
              <a:t>We're going to get into a lot of detail of </a:t>
            </a:r>
            <a:r>
              <a:rPr lang="en-US" sz="1200" b="1" i="0" u="none" strike="noStrike">
                <a:solidFill>
                  <a:schemeClr val="dk1"/>
                </a:solidFill>
                <a:latin typeface="Calibri"/>
                <a:ea typeface="Calibri"/>
                <a:cs typeface="Calibri"/>
                <a:sym typeface="Calibri"/>
              </a:rPr>
              <a:t>utility functions</a:t>
            </a:r>
            <a:r>
              <a:rPr lang="en-US" sz="1200" b="0" i="0" u="none" strike="noStrike">
                <a:solidFill>
                  <a:schemeClr val="dk1"/>
                </a:solidFill>
                <a:latin typeface="Calibri"/>
                <a:ea typeface="Calibri"/>
                <a:cs typeface="Calibri"/>
                <a:sym typeface="Calibri"/>
              </a:rPr>
              <a:t> later in the class. But for now, we're going to start out with a general notion of </a:t>
            </a:r>
            <a:r>
              <a:rPr lang="en-US" sz="1200" b="1" i="0" u="none" strike="noStrike">
                <a:solidFill>
                  <a:schemeClr val="dk1"/>
                </a:solidFill>
                <a:latin typeface="Calibri"/>
                <a:ea typeface="Calibri"/>
                <a:cs typeface="Calibri"/>
                <a:sym typeface="Calibri"/>
              </a:rPr>
              <a:t>a performance measure</a:t>
            </a:r>
            <a:r>
              <a:rPr lang="en-US" sz="1200" b="0" i="0" u="none" strike="noStrike">
                <a:solidFill>
                  <a:schemeClr val="dk1"/>
                </a:solidFill>
                <a:latin typeface="Calibri"/>
                <a:ea typeface="Calibri"/>
                <a:cs typeface="Calibri"/>
                <a:sym typeface="Calibri"/>
              </a:rPr>
              <a:t>.</a:t>
            </a:r>
            <a:endParaRPr/>
          </a:p>
          <a:p>
            <a:pPr marL="0" lvl="0" indent="0" algn="l" rtl="0">
              <a:spcBef>
                <a:spcPts val="0"/>
              </a:spcBef>
              <a:spcAft>
                <a:spcPts val="0"/>
              </a:spcAft>
              <a:buNone/>
            </a:pPr>
            <a:br>
              <a:rPr lang="en-US"/>
            </a:br>
            <a:br>
              <a:rPr lang="en-US"/>
            </a:br>
            <a:endParaRPr/>
          </a:p>
        </p:txBody>
      </p:sp>
      <p:sp>
        <p:nvSpPr>
          <p:cNvPr id="234" name="Google Shape;234;p1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p1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sz="1200">
                <a:solidFill>
                  <a:schemeClr val="dk1"/>
                </a:solidFill>
                <a:latin typeface="Arial"/>
                <a:ea typeface="Arial"/>
                <a:cs typeface="Arial"/>
                <a:sym typeface="Arial"/>
              </a:rPr>
              <a:t>15</a:t>
            </a:fld>
            <a:endParaRPr sz="1200">
              <a:solidFill>
                <a:schemeClr val="dk1"/>
              </a:solidFill>
              <a:latin typeface="Arial"/>
              <a:ea typeface="Arial"/>
              <a:cs typeface="Arial"/>
              <a:sym typeface="Arial"/>
            </a:endParaRPr>
          </a:p>
        </p:txBody>
      </p:sp>
      <p:sp>
        <p:nvSpPr>
          <p:cNvPr id="245" name="Google Shape;245;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46" name="Google Shape;246;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200" b="0" i="0" u="none" strike="noStrike">
                <a:solidFill>
                  <a:schemeClr val="dk1"/>
                </a:solidFill>
                <a:latin typeface="Calibri"/>
                <a:ea typeface="Calibri"/>
                <a:cs typeface="Calibri"/>
                <a:sym typeface="Calibri"/>
              </a:rPr>
              <a:t>How do we know if an agent is acting rationally? Informally, we've said that it should do the right thing. Ideally, if it's rational, it should do the right thing and every circumstance. How do we objectively know whether it did the right thing or not? </a:t>
            </a:r>
            <a:endParaRPr/>
          </a:p>
          <a:p>
            <a:pPr marL="0" lvl="0" indent="0" algn="l" rtl="0">
              <a:spcBef>
                <a:spcPts val="0"/>
              </a:spcBef>
              <a:spcAft>
                <a:spcPts val="0"/>
              </a:spcAft>
              <a:buNone/>
            </a:pPr>
            <a:br>
              <a:rPr lang="en-US" sz="1200" b="0" i="0" u="none" strike="noStrike">
                <a:solidFill>
                  <a:schemeClr val="dk1"/>
                </a:solidFill>
                <a:latin typeface="Calibri"/>
                <a:ea typeface="Calibri"/>
                <a:cs typeface="Calibri"/>
                <a:sym typeface="Calibri"/>
              </a:rPr>
            </a:br>
            <a:r>
              <a:rPr lang="en-US" sz="1200" b="0" i="0" u="none" strike="noStrike">
                <a:solidFill>
                  <a:schemeClr val="dk1"/>
                </a:solidFill>
                <a:latin typeface="Calibri"/>
                <a:ea typeface="Calibri"/>
                <a:cs typeface="Calibri"/>
                <a:sym typeface="Calibri"/>
              </a:rPr>
              <a:t>Let’s define a </a:t>
            </a:r>
            <a:r>
              <a:rPr lang="en-US" sz="1200" b="1" i="0" u="none" strike="noStrike">
                <a:solidFill>
                  <a:schemeClr val="dk1"/>
                </a:solidFill>
                <a:latin typeface="Calibri"/>
                <a:ea typeface="Calibri"/>
                <a:cs typeface="Calibri"/>
                <a:sym typeface="Calibri"/>
              </a:rPr>
              <a:t>performance measure</a:t>
            </a:r>
            <a:r>
              <a:rPr lang="en-US" sz="1200" b="0" i="0" u="none" strike="noStrike">
                <a:solidFill>
                  <a:schemeClr val="dk1"/>
                </a:solidFill>
                <a:latin typeface="Calibri"/>
                <a:ea typeface="Calibri"/>
                <a:cs typeface="Calibri"/>
                <a:sym typeface="Calibri"/>
              </a:rPr>
              <a:t>. This will be some objective, measurable criterion of success that evaluates the agent’s behavior.</a:t>
            </a:r>
            <a:endParaRPr/>
          </a:p>
          <a:p>
            <a:pPr marL="0" lvl="0" indent="0" algn="l" rtl="0">
              <a:spcBef>
                <a:spcPts val="0"/>
              </a:spcBef>
              <a:spcAft>
                <a:spcPts val="0"/>
              </a:spcAft>
              <a:buNone/>
            </a:pPr>
            <a:br>
              <a:rPr lang="en-US" sz="1200" b="0" i="0" u="none" strike="noStrike">
                <a:solidFill>
                  <a:schemeClr val="dk1"/>
                </a:solidFill>
                <a:latin typeface="Calibri"/>
                <a:ea typeface="Calibri"/>
                <a:cs typeface="Calibri"/>
                <a:sym typeface="Calibri"/>
              </a:rPr>
            </a:br>
            <a:r>
              <a:rPr lang="en-US" sz="1200" b="0" i="0" u="none" strike="noStrike">
                <a:solidFill>
                  <a:schemeClr val="dk1"/>
                </a:solidFill>
                <a:latin typeface="Calibri"/>
                <a:ea typeface="Calibri"/>
                <a:cs typeface="Calibri"/>
                <a:sym typeface="Calibri"/>
              </a:rPr>
              <a:t>This means that we will give a score to an agent’s choice to take a particular action based on the consequence of what happens in the environment.  We can define this score to relate to what we, as the designers of the system, care about.</a:t>
            </a:r>
            <a:endParaRPr/>
          </a:p>
          <a:p>
            <a:pPr marL="0" lvl="0" indent="0" algn="l" rtl="0">
              <a:spcBef>
                <a:spcPts val="0"/>
              </a:spcBef>
              <a:spcAft>
                <a:spcPts val="0"/>
              </a:spcAft>
              <a:buNone/>
            </a:pPr>
            <a:br>
              <a:rPr lang="en-US" sz="1200" b="0" i="0" u="none" strike="noStrike">
                <a:solidFill>
                  <a:schemeClr val="dk1"/>
                </a:solidFill>
                <a:latin typeface="Calibri"/>
                <a:ea typeface="Calibri"/>
                <a:cs typeface="Calibri"/>
                <a:sym typeface="Calibri"/>
              </a:rPr>
            </a:br>
            <a:r>
              <a:rPr lang="en-US" sz="1200" b="0" i="0" u="none" strike="noStrike">
                <a:solidFill>
                  <a:schemeClr val="dk1"/>
                </a:solidFill>
                <a:latin typeface="Calibri"/>
                <a:ea typeface="Calibri"/>
                <a:cs typeface="Calibri"/>
                <a:sym typeface="Calibri"/>
              </a:rPr>
              <a:t>This </a:t>
            </a:r>
            <a:r>
              <a:rPr lang="en-US" sz="1200" b="1" i="0" u="none" strike="noStrike">
                <a:solidFill>
                  <a:schemeClr val="dk1"/>
                </a:solidFill>
                <a:latin typeface="Calibri"/>
                <a:ea typeface="Calibri"/>
                <a:cs typeface="Calibri"/>
                <a:sym typeface="Calibri"/>
              </a:rPr>
              <a:t>will allow us to say: Given</a:t>
            </a:r>
            <a:r>
              <a:rPr lang="en-US" sz="1200" b="0" i="0" u="none" strike="noStrike">
                <a:solidFill>
                  <a:schemeClr val="dk1"/>
                </a:solidFill>
                <a:latin typeface="Calibri"/>
                <a:ea typeface="Calibri"/>
                <a:cs typeface="Calibri"/>
                <a:sym typeface="Calibri"/>
              </a:rPr>
              <a:t> the sequence of actions selected by the agent, did it choose the right action to maximize its performance measure?  If so, we’ll say it acted rationally. </a:t>
            </a:r>
            <a:endParaRPr/>
          </a:p>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p1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sz="1200">
                <a:solidFill>
                  <a:schemeClr val="dk1"/>
                </a:solidFill>
                <a:latin typeface="Arial"/>
                <a:ea typeface="Arial"/>
                <a:cs typeface="Arial"/>
                <a:sym typeface="Arial"/>
              </a:rPr>
              <a:t>16</a:t>
            </a:fld>
            <a:endParaRPr sz="1200">
              <a:solidFill>
                <a:schemeClr val="dk1"/>
              </a:solidFill>
              <a:latin typeface="Arial"/>
              <a:ea typeface="Arial"/>
              <a:cs typeface="Arial"/>
              <a:sym typeface="Arial"/>
            </a:endParaRPr>
          </a:p>
        </p:txBody>
      </p:sp>
      <p:sp>
        <p:nvSpPr>
          <p:cNvPr id="253" name="Google Shape;253;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54" name="Google Shape;254;p1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200" b="0" i="0" u="none" strike="noStrike">
                <a:solidFill>
                  <a:schemeClr val="dk1"/>
                </a:solidFill>
                <a:latin typeface="Calibri"/>
                <a:ea typeface="Calibri"/>
                <a:cs typeface="Calibri"/>
                <a:sym typeface="Calibri"/>
              </a:rPr>
              <a:t>Here is an example of a performance measure we could talk about for a robotic vacuum.</a:t>
            </a:r>
            <a:endParaRPr/>
          </a:p>
          <a:p>
            <a:pPr marL="0" lvl="0" indent="0" algn="l" rtl="0">
              <a:spcBef>
                <a:spcPts val="0"/>
              </a:spcBef>
              <a:spcAft>
                <a:spcPts val="0"/>
              </a:spcAft>
              <a:buNone/>
            </a:pPr>
            <a:br>
              <a:rPr lang="en-US" sz="1200" b="0" i="0" u="none" strike="noStrike">
                <a:solidFill>
                  <a:schemeClr val="dk1"/>
                </a:solidFill>
                <a:latin typeface="Calibri"/>
                <a:ea typeface="Calibri"/>
                <a:cs typeface="Calibri"/>
                <a:sym typeface="Calibri"/>
              </a:rPr>
            </a:br>
            <a:r>
              <a:rPr lang="en-US" sz="1200" b="0" i="0" u="none" strike="noStrike">
                <a:solidFill>
                  <a:schemeClr val="dk1"/>
                </a:solidFill>
                <a:latin typeface="Calibri"/>
                <a:ea typeface="Calibri"/>
                <a:cs typeface="Calibri"/>
                <a:sym typeface="Calibri"/>
              </a:rPr>
              <a:t>Let’s say that the agent in question is our Roomba. It has a set of sensors and a set of actuators. We want it to behave rationally, so we should give it a performance measure to try to maximize. </a:t>
            </a:r>
            <a:endParaRPr/>
          </a:p>
          <a:p>
            <a:pPr marL="0" lvl="0" indent="0" algn="l" rtl="0">
              <a:spcBef>
                <a:spcPts val="0"/>
              </a:spcBef>
              <a:spcAft>
                <a:spcPts val="0"/>
              </a:spcAft>
              <a:buNone/>
            </a:pPr>
            <a:br>
              <a:rPr lang="en-US" sz="1200" b="0" i="0" u="none" strike="noStrike">
                <a:solidFill>
                  <a:schemeClr val="dk1"/>
                </a:solidFill>
                <a:latin typeface="Calibri"/>
                <a:ea typeface="Calibri"/>
                <a:cs typeface="Calibri"/>
                <a:sym typeface="Calibri"/>
              </a:rPr>
            </a:br>
            <a:r>
              <a:rPr lang="en-US" sz="1200" b="0" i="0" u="none" strike="noStrike">
                <a:solidFill>
                  <a:schemeClr val="dk1"/>
                </a:solidFill>
                <a:latin typeface="Calibri"/>
                <a:ea typeface="Calibri"/>
                <a:cs typeface="Calibri"/>
                <a:sym typeface="Calibri"/>
              </a:rPr>
              <a:t>What performance measure could we design for the Roomba?  And how would it behave if it acted rationally to try to maximize that performance measure?</a:t>
            </a:r>
            <a:endParaRPr/>
          </a:p>
          <a:p>
            <a:pPr marL="0" lvl="0" indent="0" algn="l" rtl="0">
              <a:spcBef>
                <a:spcPts val="0"/>
              </a:spcBef>
              <a:spcAft>
                <a:spcPts val="0"/>
              </a:spcAft>
              <a:buNone/>
            </a:pPr>
            <a:br>
              <a:rPr lang="en-US" sz="1200" b="0" i="0" u="none" strike="noStrike">
                <a:solidFill>
                  <a:schemeClr val="dk1"/>
                </a:solidFill>
                <a:latin typeface="Calibri"/>
                <a:ea typeface="Calibri"/>
                <a:cs typeface="Calibri"/>
                <a:sym typeface="Calibri"/>
              </a:rPr>
            </a:br>
            <a:r>
              <a:rPr lang="en-US" sz="1200" b="0" i="0" u="none" strike="noStrike">
                <a:solidFill>
                  <a:schemeClr val="dk1"/>
                </a:solidFill>
                <a:latin typeface="Calibri"/>
                <a:ea typeface="Calibri"/>
                <a:cs typeface="Calibri"/>
                <a:sym typeface="Calibri"/>
              </a:rPr>
              <a:t>So we could devise a performance measure in several different ways. </a:t>
            </a:r>
            <a:endParaRPr/>
          </a:p>
          <a:p>
            <a:pPr marL="0" lvl="0" indent="0" algn="l" rtl="0">
              <a:spcBef>
                <a:spcPts val="0"/>
              </a:spcBef>
              <a:spcAft>
                <a:spcPts val="0"/>
              </a:spcAft>
              <a:buNone/>
            </a:pPr>
            <a:br>
              <a:rPr lang="en-US" sz="1200" b="0" i="0" u="none" strike="noStrike">
                <a:solidFill>
                  <a:schemeClr val="dk1"/>
                </a:solidFill>
                <a:latin typeface="Calibri"/>
                <a:ea typeface="Calibri"/>
                <a:cs typeface="Calibri"/>
                <a:sym typeface="Calibri"/>
              </a:rPr>
            </a:br>
            <a:r>
              <a:rPr lang="en-US" sz="1200" b="0" i="0" u="none" strike="noStrike">
                <a:solidFill>
                  <a:schemeClr val="dk1"/>
                </a:solidFill>
                <a:latin typeface="Calibri"/>
                <a:ea typeface="Calibri"/>
                <a:cs typeface="Calibri"/>
                <a:sym typeface="Calibri"/>
              </a:rPr>
              <a:t>For instance, we could say that the robot gets +1 point for each clear square at some point in time T, when its clearing routine terminates.    So it will try to increase the number of clean squares.</a:t>
            </a:r>
            <a:endParaRPr/>
          </a:p>
          <a:p>
            <a:pPr marL="0" lvl="0" indent="0" algn="l" rtl="0">
              <a:spcBef>
                <a:spcPts val="0"/>
              </a:spcBef>
              <a:spcAft>
                <a:spcPts val="0"/>
              </a:spcAft>
              <a:buNone/>
            </a:pPr>
            <a:br>
              <a:rPr lang="en-US" sz="1200" b="0" i="0" u="none" strike="noStrike">
                <a:solidFill>
                  <a:schemeClr val="dk1"/>
                </a:solidFill>
                <a:latin typeface="Calibri"/>
                <a:ea typeface="Calibri"/>
                <a:cs typeface="Calibri"/>
                <a:sym typeface="Calibri"/>
              </a:rPr>
            </a:br>
            <a:r>
              <a:rPr lang="en-US" sz="1200" b="0" i="0" u="none" strike="noStrike">
                <a:solidFill>
                  <a:schemeClr val="dk1"/>
                </a:solidFill>
                <a:latin typeface="Calibri"/>
                <a:ea typeface="Calibri"/>
                <a:cs typeface="Calibri"/>
                <a:sym typeface="Calibri"/>
              </a:rPr>
              <a:t>We could also give it +1 point for each time it cleans a square, and -1 point for each move that it makes.  That would reduce the amount of unnecessary movement.  This would be a great thing to actually incorporate into a Roomba.  </a:t>
            </a:r>
            <a:endParaRPr/>
          </a:p>
          <a:p>
            <a:pPr marL="0" lvl="0" indent="0" algn="l" rtl="0">
              <a:spcBef>
                <a:spcPts val="0"/>
              </a:spcBef>
              <a:spcAft>
                <a:spcPts val="0"/>
              </a:spcAft>
              <a:buNone/>
            </a:pPr>
            <a:br>
              <a:rPr lang="en-US" sz="1200" b="0" i="0" u="none" strike="noStrike">
                <a:solidFill>
                  <a:schemeClr val="dk1"/>
                </a:solidFill>
                <a:latin typeface="Calibri"/>
                <a:ea typeface="Calibri"/>
                <a:cs typeface="Calibri"/>
                <a:sym typeface="Calibri"/>
              </a:rPr>
            </a:br>
            <a:r>
              <a:rPr lang="en-US" sz="1200" b="0" i="0" u="none" strike="noStrike">
                <a:solidFill>
                  <a:schemeClr val="dk1"/>
                </a:solidFill>
                <a:latin typeface="Calibri"/>
                <a:ea typeface="Calibri"/>
                <a:cs typeface="Calibri"/>
                <a:sym typeface="Calibri"/>
              </a:rPr>
              <a:t>My robotic vacuum cleaner tends to have like a random walk through the room. It definitely vacuums the same spot many times, and will often just barely missed some dirty spot that it should have cleaned.</a:t>
            </a:r>
            <a:endParaRPr/>
          </a:p>
          <a:p>
            <a:pPr marL="0" lvl="0" indent="0" algn="l" rtl="0">
              <a:spcBef>
                <a:spcPts val="0"/>
              </a:spcBef>
              <a:spcAft>
                <a:spcPts val="0"/>
              </a:spcAft>
              <a:buNone/>
            </a:pPr>
            <a:br>
              <a:rPr lang="en-US" sz="1200" b="0" i="0" u="none" strike="noStrike">
                <a:solidFill>
                  <a:schemeClr val="dk1"/>
                </a:solidFill>
                <a:latin typeface="Calibri"/>
                <a:ea typeface="Calibri"/>
                <a:cs typeface="Calibri"/>
                <a:sym typeface="Calibri"/>
              </a:rPr>
            </a:br>
            <a:r>
              <a:rPr lang="en-US" sz="1200" b="0" i="0" u="none" strike="noStrike">
                <a:solidFill>
                  <a:schemeClr val="dk1"/>
                </a:solidFill>
                <a:latin typeface="Calibri"/>
                <a:ea typeface="Calibri"/>
                <a:cs typeface="Calibri"/>
                <a:sym typeface="Calibri"/>
              </a:rPr>
              <a:t>To penalize a robot for missing too many dirty spots, we might also add a threshold  that allows us to say if it didn’t clean the room thoroughly enough then failed to do its job.  We’ll give it a big penalty like -1000 points.</a:t>
            </a:r>
            <a:endParaRPr/>
          </a:p>
          <a:p>
            <a:pPr marL="0" lvl="0" indent="0" algn="l" rtl="0">
              <a:spcBef>
                <a:spcPts val="0"/>
              </a:spcBef>
              <a:spcAft>
                <a:spcPts val="0"/>
              </a:spcAft>
              <a:buNone/>
            </a:pPr>
            <a:br>
              <a:rPr lang="en-US" sz="1200" b="0" i="0" u="none" strike="noStrike">
                <a:solidFill>
                  <a:schemeClr val="dk1"/>
                </a:solidFill>
                <a:latin typeface="Calibri"/>
                <a:ea typeface="Calibri"/>
                <a:cs typeface="Calibri"/>
                <a:sym typeface="Calibri"/>
              </a:rPr>
            </a:br>
            <a:r>
              <a:rPr lang="en-US" sz="1200" b="0" i="0" u="none" strike="noStrike">
                <a:solidFill>
                  <a:schemeClr val="dk1"/>
                </a:solidFill>
                <a:latin typeface="Calibri"/>
                <a:ea typeface="Calibri"/>
                <a:cs typeface="Calibri"/>
                <a:sym typeface="Calibri"/>
              </a:rPr>
              <a:t>If the Roomba chooses a set of actions that maximize this performance measure, then we’ll say it has acted rationally.  If it does something crazy that results in a very low score, then we’ll say it hasn’t acted rationally. </a:t>
            </a:r>
            <a:endParaRPr/>
          </a:p>
          <a:p>
            <a:pPr marL="0" lvl="0" indent="0" algn="l" rtl="0">
              <a:spcBef>
                <a:spcPts val="0"/>
              </a:spcBef>
              <a:spcAft>
                <a:spcPts val="0"/>
              </a:spcAft>
              <a:buNone/>
            </a:pPr>
            <a:br>
              <a:rPr lang="en-US"/>
            </a:br>
            <a:br>
              <a:rPr lang="en-US"/>
            </a:b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3" name="Google Shape;263;p1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br>
              <a:rPr lang="en-US" sz="1200" b="0" i="0" u="none" strike="noStrike">
                <a:solidFill>
                  <a:schemeClr val="dk1"/>
                </a:solidFill>
                <a:latin typeface="Calibri"/>
                <a:ea typeface="Calibri"/>
                <a:cs typeface="Calibri"/>
                <a:sym typeface="Calibri"/>
              </a:rPr>
            </a:br>
            <a:br>
              <a:rPr lang="en-US" sz="1200" b="0" i="0" u="none" strike="noStrike">
                <a:solidFill>
                  <a:schemeClr val="dk1"/>
                </a:solidFill>
                <a:latin typeface="Calibri"/>
                <a:ea typeface="Calibri"/>
                <a:cs typeface="Calibri"/>
                <a:sym typeface="Calibri"/>
              </a:rPr>
            </a:br>
            <a:r>
              <a:rPr lang="en-US" sz="1200" b="0" i="0" u="none" strike="noStrike">
                <a:solidFill>
                  <a:schemeClr val="dk1"/>
                </a:solidFill>
                <a:latin typeface="Calibri"/>
                <a:ea typeface="Calibri"/>
                <a:cs typeface="Calibri"/>
                <a:sym typeface="Calibri"/>
              </a:rPr>
              <a:t>Here is a rule of thumb about performance measures that is somewhat surprising: it's better to design a performance measure according to what you want to be achieved, than how you think the agent should behave.   Since if you try to dictate how the agent should do its job, rather than what you want accomplished, then it can sometimes cause strange behaviors.</a:t>
            </a:r>
            <a:endParaRPr/>
          </a:p>
          <a:p>
            <a:pPr marL="0" lvl="0" indent="0" algn="l" rtl="0">
              <a:spcBef>
                <a:spcPts val="0"/>
              </a:spcBef>
              <a:spcAft>
                <a:spcPts val="0"/>
              </a:spcAft>
              <a:buNone/>
            </a:pPr>
            <a:br>
              <a:rPr lang="en-US" sz="1200" b="0" i="0" u="none" strike="noStrike">
                <a:solidFill>
                  <a:schemeClr val="dk1"/>
                </a:solidFill>
                <a:latin typeface="Calibri"/>
                <a:ea typeface="Calibri"/>
                <a:cs typeface="Calibri"/>
                <a:sym typeface="Calibri"/>
              </a:rPr>
            </a:br>
            <a:r>
              <a:rPr lang="en-US" sz="1200" b="0" i="0" u="none" strike="noStrike">
                <a:solidFill>
                  <a:schemeClr val="dk1"/>
                </a:solidFill>
                <a:latin typeface="Calibri"/>
                <a:ea typeface="Calibri"/>
                <a:cs typeface="Calibri"/>
                <a:sym typeface="Calibri"/>
              </a:rPr>
              <a:t>Let's think about an example. So previously we said let's give it a point for each clean square at time T when we tell it to terminate.  </a:t>
            </a:r>
            <a:endParaRPr/>
          </a:p>
          <a:p>
            <a:pPr marL="0" lvl="0" indent="0" algn="l" rtl="0">
              <a:spcBef>
                <a:spcPts val="0"/>
              </a:spcBef>
              <a:spcAft>
                <a:spcPts val="0"/>
              </a:spcAft>
              <a:buNone/>
            </a:pPr>
            <a:br>
              <a:rPr lang="en-US" sz="1200" b="0" i="0" u="none" strike="noStrike">
                <a:solidFill>
                  <a:schemeClr val="dk1"/>
                </a:solidFill>
                <a:latin typeface="Calibri"/>
                <a:ea typeface="Calibri"/>
                <a:cs typeface="Calibri"/>
                <a:sym typeface="Calibri"/>
              </a:rPr>
            </a:br>
            <a:r>
              <a:rPr lang="en-US" sz="1200" b="0" i="0" u="none" strike="noStrike">
                <a:solidFill>
                  <a:schemeClr val="dk1"/>
                </a:solidFill>
                <a:latin typeface="Calibri"/>
                <a:ea typeface="Calibri"/>
                <a:cs typeface="Calibri"/>
                <a:sym typeface="Calibri"/>
              </a:rPr>
              <a:t>What if instead, we gave it +1 for each time it cleaned a square, instead of the total number of cleaned squares at the end.   This is a very subtle difference.  We’re now not saying what the outcome should be, we’re trying to tell the robot how we think should behave. </a:t>
            </a:r>
            <a:endParaRPr/>
          </a:p>
          <a:p>
            <a:pPr marL="0" lvl="0" indent="0" algn="l" rtl="0">
              <a:spcBef>
                <a:spcPts val="0"/>
              </a:spcBef>
              <a:spcAft>
                <a:spcPts val="0"/>
              </a:spcAft>
              <a:buNone/>
            </a:pPr>
            <a:br>
              <a:rPr lang="en-US" sz="1200" b="0" i="0" u="none" strike="noStrike">
                <a:solidFill>
                  <a:schemeClr val="dk1"/>
                </a:solidFill>
                <a:latin typeface="Calibri"/>
                <a:ea typeface="Calibri"/>
                <a:cs typeface="Calibri"/>
                <a:sym typeface="Calibri"/>
              </a:rPr>
            </a:br>
            <a:r>
              <a:rPr lang="en-US" sz="1200" b="0" i="0" u="none" strike="noStrike">
                <a:solidFill>
                  <a:schemeClr val="dk1"/>
                </a:solidFill>
                <a:latin typeface="Calibri"/>
                <a:ea typeface="Calibri"/>
                <a:cs typeface="Calibri"/>
                <a:sym typeface="Calibri"/>
              </a:rPr>
              <a:t>This might be a case of being careful  what you wish for, because if the robot is trying to act rationally based on this definition, then it tries to maximize this new performance measure (plus one point for every time it cleans the square).</a:t>
            </a:r>
            <a:endParaRPr/>
          </a:p>
          <a:p>
            <a:pPr marL="0" lvl="0" indent="0" algn="l" rtl="0">
              <a:spcBef>
                <a:spcPts val="0"/>
              </a:spcBef>
              <a:spcAft>
                <a:spcPts val="0"/>
              </a:spcAft>
              <a:buNone/>
            </a:pPr>
            <a:br>
              <a:rPr lang="en-US" sz="1200" b="0" i="0" u="none" strike="noStrike">
                <a:solidFill>
                  <a:schemeClr val="dk1"/>
                </a:solidFill>
                <a:latin typeface="Calibri"/>
                <a:ea typeface="Calibri"/>
                <a:cs typeface="Calibri"/>
                <a:sym typeface="Calibri"/>
              </a:rPr>
            </a:br>
            <a:r>
              <a:rPr lang="en-US" sz="1200" b="0" i="0" u="none" strike="noStrike">
                <a:solidFill>
                  <a:schemeClr val="dk1"/>
                </a:solidFill>
                <a:latin typeface="Calibri"/>
                <a:ea typeface="Calibri"/>
                <a:cs typeface="Calibri"/>
                <a:sym typeface="Calibri"/>
              </a:rPr>
              <a:t>One way that a robot could maximize to clean a square, then dump dirt on it, and clean it again.</a:t>
            </a:r>
            <a:endParaRPr/>
          </a:p>
          <a:p>
            <a:pPr marL="0" lvl="0" indent="0" algn="l" rtl="0">
              <a:spcBef>
                <a:spcPts val="0"/>
              </a:spcBef>
              <a:spcAft>
                <a:spcPts val="0"/>
              </a:spcAft>
              <a:buNone/>
            </a:pPr>
            <a:r>
              <a:rPr lang="en-US" sz="1200" b="0" i="0" u="none" strike="noStrike">
                <a:solidFill>
                  <a:schemeClr val="dk1"/>
                </a:solidFill>
                <a:latin typeface="Calibri"/>
                <a:ea typeface="Calibri"/>
                <a:cs typeface="Calibri"/>
                <a:sym typeface="Calibri"/>
              </a:rPr>
              <a:t>This would be unexpected bad behavior, but would maximize the score. </a:t>
            </a:r>
            <a:endParaRPr/>
          </a:p>
          <a:p>
            <a:pPr marL="0" lvl="0" indent="0" algn="l" rtl="0">
              <a:spcBef>
                <a:spcPts val="0"/>
              </a:spcBef>
              <a:spcAft>
                <a:spcPts val="0"/>
              </a:spcAft>
              <a:buNone/>
            </a:pPr>
            <a:br>
              <a:rPr lang="en-US" sz="1200" b="0" i="0" u="none" strike="noStrike">
                <a:solidFill>
                  <a:schemeClr val="dk1"/>
                </a:solidFill>
                <a:latin typeface="Calibri"/>
                <a:ea typeface="Calibri"/>
                <a:cs typeface="Calibri"/>
                <a:sym typeface="Calibri"/>
              </a:rPr>
            </a:br>
            <a:r>
              <a:rPr lang="en-US" sz="1200" b="0" i="0" u="none" strike="noStrike">
                <a:solidFill>
                  <a:schemeClr val="dk1"/>
                </a:solidFill>
                <a:latin typeface="Calibri"/>
                <a:ea typeface="Calibri"/>
                <a:cs typeface="Calibri"/>
                <a:sym typeface="Calibri"/>
              </a:rPr>
              <a:t>Behaviour of agents can be thought of as being </a:t>
            </a:r>
            <a:r>
              <a:rPr lang="en-US" sz="1200" b="0" i="1" u="none" strike="noStrike">
                <a:solidFill>
                  <a:schemeClr val="dk1"/>
                </a:solidFill>
                <a:latin typeface="Calibri"/>
                <a:ea typeface="Calibri"/>
                <a:cs typeface="Calibri"/>
                <a:sym typeface="Calibri"/>
              </a:rPr>
              <a:t>emergent</a:t>
            </a:r>
            <a:r>
              <a:rPr lang="en-US" sz="1200" b="0" i="0" u="none" strike="noStrike">
                <a:solidFill>
                  <a:schemeClr val="dk1"/>
                </a:solidFill>
                <a:latin typeface="Calibri"/>
                <a:ea typeface="Calibri"/>
                <a:cs typeface="Calibri"/>
                <a:sym typeface="Calibri"/>
              </a:rPr>
              <a:t> based on how we define our performance measure, so we’ll need to be careful about how we design our performance measures. </a:t>
            </a:r>
            <a:endParaRPr/>
          </a:p>
          <a:p>
            <a:pPr marL="0" lvl="0" indent="0" algn="l" rtl="0">
              <a:spcBef>
                <a:spcPts val="0"/>
              </a:spcBef>
              <a:spcAft>
                <a:spcPts val="0"/>
              </a:spcAft>
              <a:buNone/>
            </a:pPr>
            <a:br>
              <a:rPr lang="en-US" sz="1200" b="0" i="0" u="none" strike="noStrike">
                <a:solidFill>
                  <a:schemeClr val="dk1"/>
                </a:solidFill>
                <a:latin typeface="Calibri"/>
                <a:ea typeface="Calibri"/>
                <a:cs typeface="Calibri"/>
                <a:sym typeface="Calibri"/>
              </a:rPr>
            </a:br>
            <a:r>
              <a:rPr lang="en-US" sz="1200" b="0" i="0" u="none" strike="noStrike">
                <a:solidFill>
                  <a:schemeClr val="dk1"/>
                </a:solidFill>
                <a:latin typeface="Calibri"/>
                <a:ea typeface="Calibri"/>
                <a:cs typeface="Calibri"/>
                <a:sym typeface="Calibri"/>
              </a:rPr>
              <a:t>When we talk about reinforcement learning we will talk about reward functions. You will see how changing the way that you define your reward function or your performance measure will affect what behavior emerges from the agent.</a:t>
            </a:r>
            <a:endParaRPr/>
          </a:p>
          <a:p>
            <a:pPr marL="0" lvl="0" indent="0" algn="l" rtl="0">
              <a:spcBef>
                <a:spcPts val="0"/>
              </a:spcBef>
              <a:spcAft>
                <a:spcPts val="0"/>
              </a:spcAft>
              <a:buNone/>
            </a:pPr>
            <a:br>
              <a:rPr lang="en-US"/>
            </a:br>
            <a:br>
              <a:rPr lang="en-US"/>
            </a:br>
            <a:endParaRPr/>
          </a:p>
        </p:txBody>
      </p:sp>
      <p:sp>
        <p:nvSpPr>
          <p:cNvPr id="264" name="Google Shape;264;p1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p1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sz="1200">
                <a:solidFill>
                  <a:schemeClr val="dk1"/>
                </a:solidFill>
                <a:latin typeface="Arial"/>
                <a:ea typeface="Arial"/>
                <a:cs typeface="Arial"/>
                <a:sym typeface="Arial"/>
              </a:rPr>
              <a:t>18</a:t>
            </a:fld>
            <a:endParaRPr sz="1200">
              <a:solidFill>
                <a:schemeClr val="dk1"/>
              </a:solidFill>
              <a:latin typeface="Arial"/>
              <a:ea typeface="Arial"/>
              <a:cs typeface="Arial"/>
              <a:sym typeface="Arial"/>
            </a:endParaRPr>
          </a:p>
        </p:txBody>
      </p:sp>
      <p:sp>
        <p:nvSpPr>
          <p:cNvPr id="272" name="Google Shape;272;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73" name="Google Shape;273;p1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br>
              <a:rPr lang="en-US" sz="1200" b="0" i="0" u="none" strike="noStrike">
                <a:solidFill>
                  <a:schemeClr val="dk1"/>
                </a:solidFill>
                <a:latin typeface="Calibri"/>
                <a:ea typeface="Calibri"/>
                <a:cs typeface="Calibri"/>
                <a:sym typeface="Calibri"/>
              </a:rPr>
            </a:br>
            <a:br>
              <a:rPr lang="en-US" sz="1200" b="0" i="0" u="none" strike="noStrike">
                <a:solidFill>
                  <a:schemeClr val="dk1"/>
                </a:solidFill>
                <a:latin typeface="Calibri"/>
                <a:ea typeface="Calibri"/>
                <a:cs typeface="Calibri"/>
                <a:sym typeface="Calibri"/>
              </a:rPr>
            </a:br>
            <a:r>
              <a:rPr lang="en-US" sz="1200" b="0" i="0" u="none" strike="noStrike">
                <a:solidFill>
                  <a:schemeClr val="dk1"/>
                </a:solidFill>
                <a:latin typeface="Calibri"/>
                <a:ea typeface="Calibri"/>
                <a:cs typeface="Calibri"/>
                <a:sym typeface="Calibri"/>
              </a:rPr>
              <a:t>Now that we have a definition of performance measure,   we can start to construct our definition of rational agent. </a:t>
            </a:r>
            <a:endParaRPr/>
          </a:p>
          <a:p>
            <a:pPr marL="0" lvl="0" indent="0" algn="l" rtl="0">
              <a:spcBef>
                <a:spcPts val="0"/>
              </a:spcBef>
              <a:spcAft>
                <a:spcPts val="0"/>
              </a:spcAft>
              <a:buNone/>
            </a:pPr>
            <a:br>
              <a:rPr lang="en-US" sz="1200" b="0" i="0" u="none" strike="noStrike">
                <a:solidFill>
                  <a:schemeClr val="dk1"/>
                </a:solidFill>
                <a:latin typeface="Calibri"/>
                <a:ea typeface="Calibri"/>
                <a:cs typeface="Calibri"/>
                <a:sym typeface="Calibri"/>
              </a:rPr>
            </a:br>
            <a:r>
              <a:rPr lang="en-US" sz="1200" b="0" i="0" u="none" strike="noStrike">
                <a:solidFill>
                  <a:schemeClr val="dk1"/>
                </a:solidFill>
                <a:latin typeface="Calibri"/>
                <a:ea typeface="Calibri"/>
                <a:cs typeface="Calibri"/>
                <a:sym typeface="Calibri"/>
              </a:rPr>
              <a:t>We will say that a Rational Agent is one that </a:t>
            </a:r>
            <a:endParaRPr/>
          </a:p>
          <a:p>
            <a:pPr marL="0" lvl="0" indent="0" algn="l" rtl="0">
              <a:spcBef>
                <a:spcPts val="0"/>
              </a:spcBef>
              <a:spcAft>
                <a:spcPts val="0"/>
              </a:spcAft>
              <a:buNone/>
            </a:pPr>
            <a:r>
              <a:rPr lang="en-US" sz="1200" b="0" i="0" u="none" strike="noStrike">
                <a:solidFill>
                  <a:schemeClr val="dk1"/>
                </a:solidFill>
                <a:latin typeface="Calibri"/>
                <a:ea typeface="Calibri"/>
                <a:cs typeface="Calibri"/>
                <a:sym typeface="Calibri"/>
              </a:rPr>
              <a:t>For each possible percept sequence P</a:t>
            </a:r>
            <a:endParaRPr/>
          </a:p>
          <a:p>
            <a:pPr marL="0" lvl="0" indent="0" algn="l" rtl="0">
              <a:spcBef>
                <a:spcPts val="0"/>
              </a:spcBef>
              <a:spcAft>
                <a:spcPts val="0"/>
              </a:spcAft>
              <a:buNone/>
            </a:pPr>
            <a:r>
              <a:rPr lang="en-US" sz="1200" b="0" i="0" u="none" strike="noStrike">
                <a:solidFill>
                  <a:schemeClr val="dk1"/>
                </a:solidFill>
                <a:latin typeface="Calibri"/>
                <a:ea typeface="Calibri"/>
                <a:cs typeface="Calibri"/>
                <a:sym typeface="Calibri"/>
              </a:rPr>
              <a:t>selects an action a </a:t>
            </a:r>
            <a:endParaRPr/>
          </a:p>
          <a:p>
            <a:pPr marL="0" lvl="0" indent="0" algn="l" rtl="0">
              <a:spcBef>
                <a:spcPts val="0"/>
              </a:spcBef>
              <a:spcAft>
                <a:spcPts val="0"/>
              </a:spcAft>
              <a:buNone/>
            </a:pPr>
            <a:r>
              <a:rPr lang="en-US" sz="1200" b="0" i="0" u="none" strike="noStrike">
                <a:solidFill>
                  <a:schemeClr val="dk1"/>
                </a:solidFill>
                <a:latin typeface="Calibri"/>
                <a:ea typeface="Calibri"/>
                <a:cs typeface="Calibri"/>
                <a:sym typeface="Calibri"/>
              </a:rPr>
              <a:t>to maximize its performance measure</a:t>
            </a:r>
            <a:endParaRPr/>
          </a:p>
          <a:p>
            <a:pPr marL="0" lvl="0" indent="0" algn="l" rtl="0">
              <a:spcBef>
                <a:spcPts val="0"/>
              </a:spcBef>
              <a:spcAft>
                <a:spcPts val="0"/>
              </a:spcAft>
              <a:buNone/>
            </a:pPr>
            <a:br>
              <a:rPr lang="en-US" sz="1200" b="0" i="0" u="none" strike="noStrike">
                <a:solidFill>
                  <a:schemeClr val="dk1"/>
                </a:solidFill>
                <a:latin typeface="Calibri"/>
                <a:ea typeface="Calibri"/>
                <a:cs typeface="Calibri"/>
                <a:sym typeface="Calibri"/>
              </a:rPr>
            </a:br>
            <a:r>
              <a:rPr lang="en-US" sz="1200" b="0" i="0" u="none" strike="noStrike">
                <a:solidFill>
                  <a:schemeClr val="dk1"/>
                </a:solidFill>
                <a:latin typeface="Calibri"/>
                <a:ea typeface="Calibri"/>
                <a:cs typeface="Calibri"/>
                <a:sym typeface="Calibri"/>
              </a:rPr>
              <a:t>Clearly this will result in a more desirable sequence of actions, then a selections of actions that leads to a lower score from the performance measure.</a:t>
            </a:r>
            <a:endParaRPr/>
          </a:p>
          <a:p>
            <a:pPr marL="0" lvl="0" indent="0" algn="l" rtl="0">
              <a:spcBef>
                <a:spcPts val="0"/>
              </a:spcBef>
              <a:spcAft>
                <a:spcPts val="0"/>
              </a:spcAft>
              <a:buNone/>
            </a:pPr>
            <a:br>
              <a:rPr lang="en-US" sz="1200" b="0" i="0" u="none" strike="noStrike">
                <a:solidFill>
                  <a:schemeClr val="dk1"/>
                </a:solidFill>
                <a:latin typeface="Calibri"/>
                <a:ea typeface="Calibri"/>
                <a:cs typeface="Calibri"/>
                <a:sym typeface="Calibri"/>
              </a:rPr>
            </a:br>
            <a:r>
              <a:rPr lang="en-US" sz="1200" b="0" i="0" u="none" strike="noStrike">
                <a:solidFill>
                  <a:schemeClr val="dk1"/>
                </a:solidFill>
                <a:latin typeface="Calibri"/>
                <a:ea typeface="Calibri"/>
                <a:cs typeface="Calibri"/>
                <a:sym typeface="Calibri"/>
              </a:rPr>
              <a:t>But wait! How can the machine know which action will maximize its performance measure?</a:t>
            </a:r>
            <a:endParaRPr/>
          </a:p>
          <a:p>
            <a:pPr marL="0" lvl="0" indent="0" algn="l" rtl="0">
              <a:spcBef>
                <a:spcPts val="0"/>
              </a:spcBef>
              <a:spcAft>
                <a:spcPts val="0"/>
              </a:spcAft>
              <a:buNone/>
            </a:pPr>
            <a:br>
              <a:rPr lang="en-US"/>
            </a:br>
            <a:br>
              <a:rPr lang="en-US"/>
            </a:b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1" name="Google Shape;281;p1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br>
              <a:rPr lang="en-US" sz="1200" b="0" i="0" u="none" strike="noStrike">
                <a:solidFill>
                  <a:schemeClr val="dk1"/>
                </a:solidFill>
                <a:latin typeface="Calibri"/>
                <a:ea typeface="Calibri"/>
                <a:cs typeface="Calibri"/>
                <a:sym typeface="Calibri"/>
              </a:rPr>
            </a:br>
            <a:r>
              <a:rPr lang="en-US" sz="1200" b="0" i="0" u="none" strike="noStrike">
                <a:solidFill>
                  <a:schemeClr val="dk1"/>
                </a:solidFill>
                <a:latin typeface="Calibri"/>
                <a:ea typeface="Calibri"/>
                <a:cs typeface="Calibri"/>
                <a:sym typeface="Calibri"/>
              </a:rPr>
              <a:t> Like we said before, we cannot require omniscience for rationality. </a:t>
            </a:r>
            <a:endParaRPr/>
          </a:p>
          <a:p>
            <a:pPr marL="0" lvl="0" indent="0" algn="l" rtl="0">
              <a:spcBef>
                <a:spcPts val="0"/>
              </a:spcBef>
              <a:spcAft>
                <a:spcPts val="0"/>
              </a:spcAft>
              <a:buNone/>
            </a:pPr>
            <a:br>
              <a:rPr lang="en-US" sz="1200" b="0" i="0" u="none" strike="noStrike">
                <a:solidFill>
                  <a:schemeClr val="dk1"/>
                </a:solidFill>
                <a:latin typeface="Calibri"/>
                <a:ea typeface="Calibri"/>
                <a:cs typeface="Calibri"/>
                <a:sym typeface="Calibri"/>
              </a:rPr>
            </a:br>
            <a:r>
              <a:rPr lang="en-US" sz="1200" b="0" i="0" u="none" strike="noStrike">
                <a:solidFill>
                  <a:schemeClr val="dk1"/>
                </a:solidFill>
                <a:latin typeface="Calibri"/>
                <a:ea typeface="Calibri"/>
                <a:cs typeface="Calibri"/>
                <a:sym typeface="Calibri"/>
              </a:rPr>
              <a:t>Therefore we cannot require maximizing </a:t>
            </a:r>
            <a:r>
              <a:rPr lang="en-US" sz="1200" b="1" i="0" u="none" strike="noStrike">
                <a:solidFill>
                  <a:schemeClr val="dk1"/>
                </a:solidFill>
                <a:latin typeface="Calibri"/>
                <a:ea typeface="Calibri"/>
                <a:cs typeface="Calibri"/>
                <a:sym typeface="Calibri"/>
              </a:rPr>
              <a:t>actual performance</a:t>
            </a:r>
            <a:r>
              <a:rPr lang="en-US" sz="1200" b="0" i="0" u="none" strike="noStrike">
                <a:solidFill>
                  <a:schemeClr val="dk1"/>
                </a:solidFill>
                <a:latin typeface="Calibri"/>
                <a:ea typeface="Calibri"/>
                <a:cs typeface="Calibri"/>
                <a:sym typeface="Calibri"/>
              </a:rPr>
              <a:t>, since it would have to have a complete understanding of all  outcomes.  This is going to be impossible most of the time.  But in some problems that we consider, like playing simple games like tic-tac-toe, it is actually possible to fully anticipate all possible outcomes, so you can maxmize actual performance. </a:t>
            </a:r>
            <a:endParaRPr/>
          </a:p>
          <a:p>
            <a:pPr marL="0" lvl="0" indent="0" algn="l" rtl="0">
              <a:spcBef>
                <a:spcPts val="0"/>
              </a:spcBef>
              <a:spcAft>
                <a:spcPts val="0"/>
              </a:spcAft>
              <a:buNone/>
            </a:pPr>
            <a:br>
              <a:rPr lang="en-US" sz="1200" b="0" i="0" u="none" strike="noStrike">
                <a:solidFill>
                  <a:schemeClr val="dk1"/>
                </a:solidFill>
                <a:latin typeface="Calibri"/>
                <a:ea typeface="Calibri"/>
                <a:cs typeface="Calibri"/>
                <a:sym typeface="Calibri"/>
              </a:rPr>
            </a:br>
            <a:r>
              <a:rPr lang="en-US" sz="1200" b="0" i="0" u="none" strike="noStrike">
                <a:solidFill>
                  <a:schemeClr val="dk1"/>
                </a:solidFill>
                <a:latin typeface="Calibri"/>
                <a:ea typeface="Calibri"/>
                <a:cs typeface="Calibri"/>
                <a:sym typeface="Calibri"/>
              </a:rPr>
              <a:t>One interesting caveat is that computational limitations make complete rationality unachievable for most problems, including more sophisticated games like chess or Go.  We’ll see later in the course that it’s computationally impossible for a program to consider all possible outcomes for those games.  </a:t>
            </a:r>
            <a:endParaRPr/>
          </a:p>
          <a:p>
            <a:pPr marL="0" lvl="0" indent="0" algn="l" rtl="0">
              <a:spcBef>
                <a:spcPts val="0"/>
              </a:spcBef>
              <a:spcAft>
                <a:spcPts val="0"/>
              </a:spcAft>
              <a:buNone/>
            </a:pPr>
            <a:br>
              <a:rPr lang="en-US" sz="1200" b="0" i="0" u="none" strike="noStrike">
                <a:solidFill>
                  <a:schemeClr val="dk1"/>
                </a:solidFill>
                <a:latin typeface="Calibri"/>
                <a:ea typeface="Calibri"/>
                <a:cs typeface="Calibri"/>
                <a:sym typeface="Calibri"/>
              </a:rPr>
            </a:br>
            <a:r>
              <a:rPr lang="en-US" sz="1200" b="0" i="0" u="none" strike="noStrike">
                <a:solidFill>
                  <a:schemeClr val="dk1"/>
                </a:solidFill>
                <a:latin typeface="Calibri"/>
                <a:ea typeface="Calibri"/>
                <a:cs typeface="Calibri"/>
                <a:sym typeface="Calibri"/>
              </a:rPr>
              <a:t>Therefore, we want to revise our definition of rational agents, to include the fact that computational constraints and uncertainty means that machines cannot be omniscient.  They therefore cannot be required to maximize actual performance</a:t>
            </a:r>
            <a:endParaRPr/>
          </a:p>
          <a:p>
            <a:pPr marL="0" lvl="0" indent="0" algn="l" rtl="0">
              <a:spcBef>
                <a:spcPts val="0"/>
              </a:spcBef>
              <a:spcAft>
                <a:spcPts val="0"/>
              </a:spcAft>
              <a:buNone/>
            </a:pPr>
            <a:br>
              <a:rPr lang="en-US"/>
            </a:br>
            <a:br>
              <a:rPr lang="en-US"/>
            </a:br>
            <a:endParaRPr/>
          </a:p>
        </p:txBody>
      </p:sp>
      <p:sp>
        <p:nvSpPr>
          <p:cNvPr id="282" name="Google Shape;282;p1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sz="1200" b="0" i="0" u="none" strike="noStrike" cap="none">
                <a:solidFill>
                  <a:schemeClr val="dk1"/>
                </a:solidFill>
                <a:latin typeface="Arial"/>
                <a:ea typeface="Arial"/>
                <a:cs typeface="Arial"/>
                <a:sym typeface="Arial"/>
              </a:rPr>
              <a:t>2</a:t>
            </a:fld>
            <a:endParaRPr sz="1200" b="0" i="0" u="none" strike="noStrike" cap="none">
              <a:solidFill>
                <a:schemeClr val="dk1"/>
              </a:solidFill>
              <a:latin typeface="Arial"/>
              <a:ea typeface="Arial"/>
              <a:cs typeface="Arial"/>
              <a:sym typeface="Arial"/>
            </a:endParaRPr>
          </a:p>
        </p:txBody>
      </p:sp>
      <p:sp>
        <p:nvSpPr>
          <p:cNvPr id="112" name="Google Shape;112;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13" name="Google Shape;113;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p2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sz="1200">
                <a:solidFill>
                  <a:schemeClr val="dk1"/>
                </a:solidFill>
                <a:latin typeface="Arial"/>
                <a:ea typeface="Arial"/>
                <a:cs typeface="Arial"/>
                <a:sym typeface="Arial"/>
              </a:rPr>
              <a:t>20</a:t>
            </a:fld>
            <a:endParaRPr sz="1200">
              <a:solidFill>
                <a:schemeClr val="dk1"/>
              </a:solidFill>
              <a:latin typeface="Arial"/>
              <a:ea typeface="Arial"/>
              <a:cs typeface="Arial"/>
              <a:sym typeface="Arial"/>
            </a:endParaRPr>
          </a:p>
        </p:txBody>
      </p:sp>
      <p:sp>
        <p:nvSpPr>
          <p:cNvPr id="289" name="Google Shape;289;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90" name="Google Shape;290;p2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br>
              <a:rPr lang="en-US" sz="1200" b="0" i="0" u="none" strike="noStrike">
                <a:solidFill>
                  <a:schemeClr val="dk1"/>
                </a:solidFill>
                <a:latin typeface="Calibri"/>
                <a:ea typeface="Calibri"/>
                <a:cs typeface="Calibri"/>
                <a:sym typeface="Calibri"/>
              </a:rPr>
            </a:br>
            <a:r>
              <a:rPr lang="en-US" sz="1200" b="0" i="0" u="none" strike="noStrike">
                <a:solidFill>
                  <a:schemeClr val="dk1"/>
                </a:solidFill>
                <a:latin typeface="Calibri"/>
                <a:ea typeface="Calibri"/>
                <a:cs typeface="Calibri"/>
                <a:sym typeface="Calibri"/>
              </a:rPr>
              <a:t>We’ll modify our definition of a rational agent.  We will say that a Rational Agent is one that </a:t>
            </a:r>
            <a:endParaRPr/>
          </a:p>
          <a:p>
            <a:pPr marL="0" lvl="0" indent="0" algn="l" rtl="0">
              <a:spcBef>
                <a:spcPts val="0"/>
              </a:spcBef>
              <a:spcAft>
                <a:spcPts val="0"/>
              </a:spcAft>
              <a:buNone/>
            </a:pPr>
            <a:r>
              <a:rPr lang="en-US" sz="1200" b="0" i="0" u="none" strike="noStrike">
                <a:solidFill>
                  <a:schemeClr val="dk1"/>
                </a:solidFill>
                <a:latin typeface="Calibri"/>
                <a:ea typeface="Calibri"/>
                <a:cs typeface="Calibri"/>
                <a:sym typeface="Calibri"/>
              </a:rPr>
              <a:t>For each possible percept sequence P</a:t>
            </a:r>
            <a:endParaRPr/>
          </a:p>
          <a:p>
            <a:pPr marL="0" lvl="0" indent="0" algn="l" rtl="0">
              <a:spcBef>
                <a:spcPts val="0"/>
              </a:spcBef>
              <a:spcAft>
                <a:spcPts val="0"/>
              </a:spcAft>
              <a:buNone/>
            </a:pPr>
            <a:r>
              <a:rPr lang="en-US" sz="1200" b="0" i="0" u="none" strike="noStrike">
                <a:solidFill>
                  <a:schemeClr val="dk1"/>
                </a:solidFill>
                <a:latin typeface="Calibri"/>
                <a:ea typeface="Calibri"/>
                <a:cs typeface="Calibri"/>
                <a:sym typeface="Calibri"/>
              </a:rPr>
              <a:t>selects an action a </a:t>
            </a:r>
            <a:endParaRPr/>
          </a:p>
          <a:p>
            <a:pPr marL="0" lvl="0" indent="0" algn="l" rtl="0">
              <a:spcBef>
                <a:spcPts val="0"/>
              </a:spcBef>
              <a:spcAft>
                <a:spcPts val="0"/>
              </a:spcAft>
              <a:buNone/>
            </a:pPr>
            <a:r>
              <a:rPr lang="en-US" sz="1200" b="0" i="0" u="none" strike="noStrike">
                <a:solidFill>
                  <a:schemeClr val="dk1"/>
                </a:solidFill>
                <a:latin typeface="Calibri"/>
                <a:ea typeface="Calibri"/>
                <a:cs typeface="Calibri"/>
                <a:sym typeface="Calibri"/>
              </a:rPr>
              <a:t>to maximize </a:t>
            </a:r>
            <a:r>
              <a:rPr lang="en-US" sz="1200" b="1" i="0" u="none" strike="noStrike">
                <a:solidFill>
                  <a:schemeClr val="dk1"/>
                </a:solidFill>
                <a:latin typeface="Calibri"/>
                <a:ea typeface="Calibri"/>
                <a:cs typeface="Calibri"/>
                <a:sym typeface="Calibri"/>
              </a:rPr>
              <a:t>the expected value </a:t>
            </a:r>
            <a:r>
              <a:rPr lang="en-US" sz="1200" b="0" i="0" u="none" strike="noStrike">
                <a:solidFill>
                  <a:schemeClr val="dk1"/>
                </a:solidFill>
                <a:latin typeface="Calibri"/>
                <a:ea typeface="Calibri"/>
                <a:cs typeface="Calibri"/>
                <a:sym typeface="Calibri"/>
              </a:rPr>
              <a:t> its performance measure</a:t>
            </a:r>
            <a:endParaRPr/>
          </a:p>
          <a:p>
            <a:pPr marL="0" lvl="0" indent="0" algn="l" rtl="0">
              <a:spcBef>
                <a:spcPts val="0"/>
              </a:spcBef>
              <a:spcAft>
                <a:spcPts val="0"/>
              </a:spcAft>
              <a:buNone/>
            </a:pPr>
            <a:br>
              <a:rPr lang="en-US" sz="1200" b="0" i="0" u="none" strike="noStrike">
                <a:solidFill>
                  <a:schemeClr val="dk1"/>
                </a:solidFill>
                <a:latin typeface="Calibri"/>
                <a:ea typeface="Calibri"/>
                <a:cs typeface="Calibri"/>
                <a:sym typeface="Calibri"/>
              </a:rPr>
            </a:br>
            <a:r>
              <a:rPr lang="en-US" sz="1200" b="0" i="0" u="none" strike="noStrike">
                <a:solidFill>
                  <a:schemeClr val="dk1"/>
                </a:solidFill>
                <a:latin typeface="Calibri"/>
                <a:ea typeface="Calibri"/>
                <a:cs typeface="Calibri"/>
                <a:sym typeface="Calibri"/>
              </a:rPr>
              <a:t>This change means that the agent doesn’t have to know what the actual outcome will be.</a:t>
            </a:r>
            <a:endParaRPr/>
          </a:p>
          <a:p>
            <a:pPr marL="0" lvl="0" indent="0" algn="l" rtl="0">
              <a:spcBef>
                <a:spcPts val="0"/>
              </a:spcBef>
              <a:spcAft>
                <a:spcPts val="0"/>
              </a:spcAft>
              <a:buNone/>
            </a:pPr>
            <a:br>
              <a:rPr lang="en-US" sz="1200" b="0" i="0" u="none" strike="noStrike">
                <a:solidFill>
                  <a:schemeClr val="dk1"/>
                </a:solidFill>
                <a:latin typeface="Calibri"/>
                <a:ea typeface="Calibri"/>
                <a:cs typeface="Calibri"/>
                <a:sym typeface="Calibri"/>
              </a:rPr>
            </a:br>
            <a:r>
              <a:rPr lang="en-US" sz="1200" b="0" i="0" u="none" strike="noStrike">
                <a:solidFill>
                  <a:schemeClr val="dk1"/>
                </a:solidFill>
                <a:latin typeface="Calibri"/>
                <a:ea typeface="Calibri"/>
                <a:cs typeface="Calibri"/>
                <a:sym typeface="Calibri"/>
              </a:rPr>
              <a:t>This notion of maximizing the expected value is a very powerful concept that will come up again and again and again in the course.  </a:t>
            </a:r>
            <a:endParaRPr/>
          </a:p>
          <a:p>
            <a:pPr marL="0" lvl="0" indent="0" algn="l" rtl="0">
              <a:spcBef>
                <a:spcPts val="0"/>
              </a:spcBef>
              <a:spcAft>
                <a:spcPts val="0"/>
              </a:spcAft>
              <a:buNone/>
            </a:pPr>
            <a:br>
              <a:rPr lang="en-US" sz="1200" b="0" i="0" u="none" strike="noStrike">
                <a:solidFill>
                  <a:schemeClr val="dk1"/>
                </a:solidFill>
                <a:latin typeface="Calibri"/>
                <a:ea typeface="Calibri"/>
                <a:cs typeface="Calibri"/>
                <a:sym typeface="Calibri"/>
              </a:rPr>
            </a:br>
            <a:r>
              <a:rPr lang="en-US" sz="1200" b="0" i="0" u="none" strike="noStrike">
                <a:solidFill>
                  <a:schemeClr val="dk1"/>
                </a:solidFill>
                <a:latin typeface="Calibri"/>
                <a:ea typeface="Calibri"/>
                <a:cs typeface="Calibri"/>
                <a:sym typeface="Calibri"/>
              </a:rPr>
              <a:t> In the next module, we’ll study Minimax and expectimax algorithms, which both maximizing the expected value of outcomes in games.  One works when we’re playing against a rational opponent who is trying to maximize its own score in the game, the other works with outcomes that are affected by chance like dice rolls.  </a:t>
            </a:r>
            <a:endParaRPr/>
          </a:p>
          <a:p>
            <a:pPr marL="0" lvl="0" indent="0" algn="l" rtl="0">
              <a:spcBef>
                <a:spcPts val="0"/>
              </a:spcBef>
              <a:spcAft>
                <a:spcPts val="0"/>
              </a:spcAft>
              <a:buNone/>
            </a:pPr>
            <a:br>
              <a:rPr lang="en-US" sz="1200" b="0" i="0" u="none" strike="noStrike">
                <a:solidFill>
                  <a:schemeClr val="dk1"/>
                </a:solidFill>
                <a:latin typeface="Calibri"/>
                <a:ea typeface="Calibri"/>
                <a:cs typeface="Calibri"/>
                <a:sym typeface="Calibri"/>
              </a:rPr>
            </a:br>
            <a:r>
              <a:rPr lang="en-US" sz="1200" b="0" i="0" u="none" strike="noStrike">
                <a:solidFill>
                  <a:schemeClr val="dk1"/>
                </a:solidFill>
                <a:latin typeface="Calibri"/>
                <a:ea typeface="Calibri"/>
                <a:cs typeface="Calibri"/>
                <a:sym typeface="Calibri"/>
              </a:rPr>
              <a:t>We’ll also eventually define </a:t>
            </a:r>
            <a:r>
              <a:rPr lang="en-US" sz="1200" b="1" i="0" u="none" strike="noStrike">
                <a:solidFill>
                  <a:schemeClr val="dk1"/>
                </a:solidFill>
                <a:latin typeface="Calibri"/>
                <a:ea typeface="Calibri"/>
                <a:cs typeface="Calibri"/>
                <a:sym typeface="Calibri"/>
              </a:rPr>
              <a:t>the principle of expected maximum utility, </a:t>
            </a:r>
            <a:r>
              <a:rPr lang="en-US" sz="1200" b="0" i="0" u="none" strike="noStrike">
                <a:solidFill>
                  <a:schemeClr val="dk1"/>
                </a:solidFill>
                <a:latin typeface="Calibri"/>
                <a:ea typeface="Calibri"/>
                <a:cs typeface="Calibri"/>
                <a:sym typeface="Calibri"/>
              </a:rPr>
              <a:t>which we can use to ensure that we are acting rationally in our own lives.   </a:t>
            </a:r>
            <a:endParaRPr/>
          </a:p>
          <a:p>
            <a:pPr marL="0" lvl="0" indent="0" algn="l" rtl="0">
              <a:spcBef>
                <a:spcPts val="0"/>
              </a:spcBef>
              <a:spcAft>
                <a:spcPts val="0"/>
              </a:spcAft>
              <a:buNone/>
            </a:pPr>
            <a:br>
              <a:rPr lang="en-US"/>
            </a:br>
            <a:br>
              <a:rPr lang="en-US"/>
            </a:b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p2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8" name="Google Shape;298;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p2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sz="1200">
                <a:solidFill>
                  <a:schemeClr val="dk1"/>
                </a:solidFill>
                <a:latin typeface="Arial"/>
                <a:ea typeface="Arial"/>
                <a:cs typeface="Arial"/>
                <a:sym typeface="Arial"/>
              </a:rPr>
              <a:t>22</a:t>
            </a:fld>
            <a:endParaRPr sz="1200">
              <a:solidFill>
                <a:schemeClr val="dk1"/>
              </a:solidFill>
              <a:latin typeface="Arial"/>
              <a:ea typeface="Arial"/>
              <a:cs typeface="Arial"/>
              <a:sym typeface="Arial"/>
            </a:endParaRPr>
          </a:p>
        </p:txBody>
      </p:sp>
      <p:sp>
        <p:nvSpPr>
          <p:cNvPr id="303" name="Google Shape;303;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04" name="Google Shape;304;p2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p2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sz="1200">
                <a:solidFill>
                  <a:schemeClr val="dk1"/>
                </a:solidFill>
                <a:latin typeface="Arial"/>
                <a:ea typeface="Arial"/>
                <a:cs typeface="Arial"/>
                <a:sym typeface="Arial"/>
              </a:rPr>
              <a:t>23</a:t>
            </a:fld>
            <a:endParaRPr sz="1200">
              <a:solidFill>
                <a:schemeClr val="dk1"/>
              </a:solidFill>
              <a:latin typeface="Arial"/>
              <a:ea typeface="Arial"/>
              <a:cs typeface="Arial"/>
              <a:sym typeface="Arial"/>
            </a:endParaRPr>
          </a:p>
        </p:txBody>
      </p:sp>
      <p:sp>
        <p:nvSpPr>
          <p:cNvPr id="312" name="Google Shape;312;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13" name="Google Shape;313;p2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a:p>
            <a:pPr marL="0" lvl="0" indent="0" algn="l" rtl="0">
              <a:spcBef>
                <a:spcPts val="0"/>
              </a:spcBef>
              <a:spcAft>
                <a:spcPts val="0"/>
              </a:spcAft>
              <a:buClr>
                <a:schemeClr val="accent2"/>
              </a:buClr>
              <a:buSzPts val="2800"/>
              <a:buFont typeface="Noto Sans Symbols"/>
              <a:buNone/>
            </a:pPr>
            <a:r>
              <a:rPr lang="en-US" sz="2800" i="1">
                <a:solidFill>
                  <a:schemeClr val="accent2"/>
                </a:solidFill>
              </a:rPr>
              <a:t>P</a:t>
            </a:r>
            <a:r>
              <a:rPr lang="en-US" b="0"/>
              <a:t>erformance measure</a:t>
            </a:r>
            <a:r>
              <a:rPr lang="en-US"/>
              <a:t>: </a:t>
            </a:r>
            <a:endParaRPr/>
          </a:p>
          <a:p>
            <a:pPr marL="457200" lvl="1" indent="0" algn="l" rtl="0">
              <a:spcBef>
                <a:spcPts val="0"/>
              </a:spcBef>
              <a:spcAft>
                <a:spcPts val="0"/>
              </a:spcAft>
              <a:buNone/>
            </a:pPr>
            <a:r>
              <a:rPr lang="en-US"/>
              <a:t>safe, fast, legal, comfortable, maximize profits</a:t>
            </a:r>
            <a:endParaRPr/>
          </a:p>
          <a:p>
            <a:pPr marL="0" lvl="0" indent="0" algn="l" rtl="0">
              <a:spcBef>
                <a:spcPts val="0"/>
              </a:spcBef>
              <a:spcAft>
                <a:spcPts val="0"/>
              </a:spcAft>
              <a:buClr>
                <a:schemeClr val="accent2"/>
              </a:buClr>
              <a:buSzPts val="2800"/>
              <a:buFont typeface="Noto Sans Symbols"/>
              <a:buNone/>
            </a:pPr>
            <a:r>
              <a:rPr lang="en-US" sz="2800" i="1">
                <a:solidFill>
                  <a:schemeClr val="accent2"/>
                </a:solidFill>
              </a:rPr>
              <a:t>E</a:t>
            </a:r>
            <a:r>
              <a:rPr lang="en-US" b="0"/>
              <a:t>nvironment</a:t>
            </a:r>
            <a:r>
              <a:rPr lang="en-US"/>
              <a:t>: </a:t>
            </a:r>
            <a:endParaRPr/>
          </a:p>
          <a:p>
            <a:pPr marL="457200" lvl="1" indent="0" algn="l" rtl="0">
              <a:spcBef>
                <a:spcPts val="0"/>
              </a:spcBef>
              <a:spcAft>
                <a:spcPts val="0"/>
              </a:spcAft>
              <a:buNone/>
            </a:pPr>
            <a:r>
              <a:rPr lang="en-US"/>
              <a:t>roads, other traffic, pedestrians, customers</a:t>
            </a:r>
            <a:endParaRPr/>
          </a:p>
          <a:p>
            <a:pPr marL="0" lvl="0" indent="0" algn="l" rtl="0">
              <a:spcBef>
                <a:spcPts val="0"/>
              </a:spcBef>
              <a:spcAft>
                <a:spcPts val="0"/>
              </a:spcAft>
              <a:buClr>
                <a:schemeClr val="accent2"/>
              </a:buClr>
              <a:buSzPts val="2800"/>
              <a:buFont typeface="Noto Sans Symbols"/>
              <a:buNone/>
            </a:pPr>
            <a:r>
              <a:rPr lang="en-US" sz="2800" i="1">
                <a:solidFill>
                  <a:schemeClr val="accent2"/>
                </a:solidFill>
              </a:rPr>
              <a:t>A</a:t>
            </a:r>
            <a:r>
              <a:rPr lang="en-US" b="0"/>
              <a:t>ctuators</a:t>
            </a:r>
            <a:r>
              <a:rPr lang="en-US"/>
              <a:t>: </a:t>
            </a:r>
            <a:endParaRPr/>
          </a:p>
          <a:p>
            <a:pPr marL="457200" lvl="1" indent="0" algn="l" rtl="0">
              <a:spcBef>
                <a:spcPts val="0"/>
              </a:spcBef>
              <a:spcAft>
                <a:spcPts val="0"/>
              </a:spcAft>
              <a:buNone/>
            </a:pPr>
            <a:r>
              <a:rPr lang="en-US"/>
              <a:t>steering, accelerator, brake, signal, horn</a:t>
            </a:r>
            <a:endParaRPr/>
          </a:p>
          <a:p>
            <a:pPr marL="0" lvl="0" indent="0" algn="l" rtl="0">
              <a:spcBef>
                <a:spcPts val="0"/>
              </a:spcBef>
              <a:spcAft>
                <a:spcPts val="0"/>
              </a:spcAft>
              <a:buClr>
                <a:schemeClr val="accent2"/>
              </a:buClr>
              <a:buSzPts val="2800"/>
              <a:buFont typeface="Noto Sans Symbols"/>
              <a:buNone/>
            </a:pPr>
            <a:r>
              <a:rPr lang="en-US" sz="2800" i="1">
                <a:solidFill>
                  <a:schemeClr val="accent2"/>
                </a:solidFill>
              </a:rPr>
              <a:t>S</a:t>
            </a:r>
            <a:r>
              <a:rPr lang="en-US" b="0"/>
              <a:t>ensors</a:t>
            </a:r>
            <a:r>
              <a:rPr lang="en-US"/>
              <a:t>: </a:t>
            </a:r>
            <a:endParaRPr/>
          </a:p>
          <a:p>
            <a:pPr marL="457200" lvl="1" indent="0" algn="l" rtl="0">
              <a:spcBef>
                <a:spcPts val="0"/>
              </a:spcBef>
              <a:spcAft>
                <a:spcPts val="0"/>
              </a:spcAft>
              <a:buNone/>
            </a:pPr>
            <a:r>
              <a:rPr lang="en-US"/>
              <a:t>cameras, sonar, speedometer, GPS</a:t>
            </a:r>
            <a:endParaRPr b="1" i="1"/>
          </a:p>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p2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sz="1200">
                <a:solidFill>
                  <a:schemeClr val="dk1"/>
                </a:solidFill>
                <a:latin typeface="Arial"/>
                <a:ea typeface="Arial"/>
                <a:cs typeface="Arial"/>
                <a:sym typeface="Arial"/>
              </a:rPr>
              <a:t>24</a:t>
            </a:fld>
            <a:endParaRPr sz="1200">
              <a:solidFill>
                <a:schemeClr val="dk1"/>
              </a:solidFill>
              <a:latin typeface="Arial"/>
              <a:ea typeface="Arial"/>
              <a:cs typeface="Arial"/>
              <a:sym typeface="Arial"/>
            </a:endParaRPr>
          </a:p>
        </p:txBody>
      </p:sp>
      <p:sp>
        <p:nvSpPr>
          <p:cNvPr id="321" name="Google Shape;321;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22" name="Google Shape;322;p2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200" b="0" i="1" u="none" strike="noStrike">
                <a:solidFill>
                  <a:schemeClr val="dk1"/>
                </a:solidFill>
                <a:latin typeface="Arial"/>
                <a:ea typeface="Arial"/>
                <a:cs typeface="Arial"/>
                <a:sym typeface="Arial"/>
              </a:rPr>
              <a:t>Lidar</a:t>
            </a:r>
            <a:r>
              <a:rPr lang="en-US" sz="1200" b="0" i="0" u="none" strike="noStrike">
                <a:solidFill>
                  <a:schemeClr val="dk1"/>
                </a:solidFill>
                <a:latin typeface="Arial"/>
                <a:ea typeface="Arial"/>
                <a:cs typeface="Arial"/>
                <a:sym typeface="Arial"/>
              </a:rPr>
              <a:t> acronym for </a:t>
            </a:r>
            <a:r>
              <a:rPr lang="en-US" sz="1200" b="0" i="1" u="none" strike="noStrike">
                <a:solidFill>
                  <a:schemeClr val="dk1"/>
                </a:solidFill>
                <a:latin typeface="Arial"/>
                <a:ea typeface="Arial"/>
                <a:cs typeface="Arial"/>
                <a:sym typeface="Arial"/>
              </a:rPr>
              <a:t>light detection and ranging</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0" name="Google Shape;330;p2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1" name="Google Shape;331;p2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25</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8" name="Google Shape;338;p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https://www.today.com/video/amazon-debuts-new-package-delivery-drone-61414981780</a:t>
            </a:r>
            <a:endParaRPr/>
          </a:p>
          <a:p>
            <a:pPr marL="0" lvl="0" indent="0" algn="l" rtl="0">
              <a:spcBef>
                <a:spcPts val="0"/>
              </a:spcBef>
              <a:spcAft>
                <a:spcPts val="0"/>
              </a:spcAft>
              <a:buNone/>
            </a:pPr>
            <a:endParaRPr/>
          </a:p>
          <a:p>
            <a:pPr marL="0" lvl="0" indent="0" algn="l" rtl="0">
              <a:spcBef>
                <a:spcPts val="0"/>
              </a:spcBef>
              <a:spcAft>
                <a:spcPts val="0"/>
              </a:spcAft>
              <a:buNone/>
            </a:pPr>
            <a:r>
              <a:rPr lang="en-US"/>
              <a:t>https://nbcnewsencoding-vh.akamaihd.net/i/nbcnews/video/2019/06/tdy_news_costello_amazon_190606_893856774.mp4,,.csmil/master.m3u8?__b__=1000</a:t>
            </a:r>
            <a:endParaRPr/>
          </a:p>
        </p:txBody>
      </p:sp>
      <p:sp>
        <p:nvSpPr>
          <p:cNvPr id="339" name="Google Shape;339;p2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26</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p2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sz="1200">
                <a:solidFill>
                  <a:schemeClr val="dk1"/>
                </a:solidFill>
                <a:latin typeface="Arial"/>
                <a:ea typeface="Arial"/>
                <a:cs typeface="Arial"/>
                <a:sym typeface="Arial"/>
              </a:rPr>
              <a:t>27</a:t>
            </a:fld>
            <a:endParaRPr sz="1200">
              <a:solidFill>
                <a:schemeClr val="dk1"/>
              </a:solidFill>
              <a:latin typeface="Arial"/>
              <a:ea typeface="Arial"/>
              <a:cs typeface="Arial"/>
              <a:sym typeface="Arial"/>
            </a:endParaRPr>
          </a:p>
        </p:txBody>
      </p:sp>
      <p:sp>
        <p:nvSpPr>
          <p:cNvPr id="347" name="Google Shape;347;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48" name="Google Shape;348;p2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p2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sz="1200">
                <a:solidFill>
                  <a:schemeClr val="dk1"/>
                </a:solidFill>
                <a:latin typeface="Arial"/>
                <a:ea typeface="Arial"/>
                <a:cs typeface="Arial"/>
                <a:sym typeface="Arial"/>
              </a:rPr>
              <a:t>28</a:t>
            </a:fld>
            <a:endParaRPr sz="1200">
              <a:solidFill>
                <a:schemeClr val="dk1"/>
              </a:solidFill>
              <a:latin typeface="Arial"/>
              <a:ea typeface="Arial"/>
              <a:cs typeface="Arial"/>
              <a:sym typeface="Arial"/>
            </a:endParaRPr>
          </a:p>
        </p:txBody>
      </p:sp>
      <p:sp>
        <p:nvSpPr>
          <p:cNvPr id="355" name="Google Shape;355;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56" name="Google Shape;356;p2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p2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sz="1200">
                <a:solidFill>
                  <a:schemeClr val="dk1"/>
                </a:solidFill>
                <a:latin typeface="Arial"/>
                <a:ea typeface="Arial"/>
                <a:cs typeface="Arial"/>
                <a:sym typeface="Arial"/>
              </a:rPr>
              <a:t>29</a:t>
            </a:fld>
            <a:endParaRPr sz="1200">
              <a:solidFill>
                <a:schemeClr val="dk1"/>
              </a:solidFill>
              <a:latin typeface="Arial"/>
              <a:ea typeface="Arial"/>
              <a:cs typeface="Arial"/>
              <a:sym typeface="Arial"/>
            </a:endParaRPr>
          </a:p>
        </p:txBody>
      </p:sp>
      <p:sp>
        <p:nvSpPr>
          <p:cNvPr id="363" name="Google Shape;363;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64" name="Google Shape;364;p2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The agent function is an abstract mathematical description;</a:t>
            </a:r>
            <a:endParaRPr/>
          </a:p>
          <a:p>
            <a:pPr marL="0" lvl="0" indent="0" algn="l" rtl="0">
              <a:spcBef>
                <a:spcPts val="0"/>
              </a:spcBef>
              <a:spcAft>
                <a:spcPts val="0"/>
              </a:spcAft>
              <a:buNone/>
            </a:pPr>
            <a:r>
              <a:rPr lang="en-US"/>
              <a:t>The agent program is a concrete implementation, running within some physical system. </a:t>
            </a:r>
            <a:endParaRPr/>
          </a:p>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a:t>
            </a:fld>
            <a:endParaRPr/>
          </a:p>
        </p:txBody>
      </p:sp>
      <p:sp>
        <p:nvSpPr>
          <p:cNvPr id="121" name="Google Shape;121;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22" name="Google Shape;122;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200" b="0" i="0" u="none" strike="noStrike">
                <a:solidFill>
                  <a:schemeClr val="dk1"/>
                </a:solidFill>
                <a:latin typeface="Calibri"/>
                <a:ea typeface="Calibri"/>
                <a:cs typeface="Calibri"/>
                <a:sym typeface="Calibri"/>
              </a:rPr>
              <a:t>Recall that there are several different views on what we might consider artificial intelligence.  We discussed agents that could think like humans or act like humans, or think rationally or act rationally.</a:t>
            </a:r>
            <a:endParaRPr/>
          </a:p>
          <a:p>
            <a:pPr marL="0" lvl="0" indent="0" algn="l" rtl="0">
              <a:spcBef>
                <a:spcPts val="0"/>
              </a:spcBef>
              <a:spcAft>
                <a:spcPts val="0"/>
              </a:spcAft>
              <a:buNone/>
            </a:pPr>
            <a:br>
              <a:rPr lang="en-US" sz="1200" b="0" i="0" u="none" strike="noStrike">
                <a:solidFill>
                  <a:schemeClr val="dk1"/>
                </a:solidFill>
                <a:latin typeface="Calibri"/>
                <a:ea typeface="Calibri"/>
                <a:cs typeface="Calibri"/>
                <a:sym typeface="Calibri"/>
              </a:rPr>
            </a:br>
            <a:r>
              <a:rPr lang="en-US" sz="1200" b="0" i="0" u="none" strike="noStrike">
                <a:solidFill>
                  <a:schemeClr val="dk1"/>
                </a:solidFill>
                <a:latin typeface="Calibri"/>
                <a:ea typeface="Calibri"/>
                <a:cs typeface="Calibri"/>
                <a:sym typeface="Calibri"/>
              </a:rPr>
              <a:t>In this course, we're going to focus on the notion of acting rationally.  The overarching theme of the class will be how we can write effective programs and efficient algorithms that will allow us to design rational agents.</a:t>
            </a:r>
            <a:endParaRPr/>
          </a:p>
          <a:p>
            <a:pPr marL="0" lvl="0" indent="0" algn="l" rtl="0">
              <a:spcBef>
                <a:spcPts val="0"/>
              </a:spcBef>
              <a:spcAft>
                <a:spcPts val="0"/>
              </a:spcAft>
              <a:buNone/>
            </a:pPr>
            <a:br>
              <a:rPr lang="en-US" sz="1200" b="0" i="0" u="none" strike="noStrike">
                <a:solidFill>
                  <a:schemeClr val="dk1"/>
                </a:solidFill>
                <a:latin typeface="Calibri"/>
                <a:ea typeface="Calibri"/>
                <a:cs typeface="Calibri"/>
                <a:sym typeface="Calibri"/>
              </a:rPr>
            </a:br>
            <a:r>
              <a:rPr lang="en-US" sz="1200" b="0" i="0" u="none" strike="noStrike">
                <a:solidFill>
                  <a:schemeClr val="dk1"/>
                </a:solidFill>
                <a:latin typeface="Calibri"/>
                <a:ea typeface="Calibri"/>
                <a:cs typeface="Calibri"/>
                <a:sym typeface="Calibri"/>
              </a:rPr>
              <a:t>Let’s decompose the phrase ‘rational agent’ into its two pieces.  We’ll first define what we mean by an agent. And then we’ll define what it means to be rational.</a:t>
            </a:r>
            <a:endParaRPr/>
          </a:p>
          <a:p>
            <a:pPr marL="0" lvl="0" indent="0" algn="l" rtl="0">
              <a:spcBef>
                <a:spcPts val="0"/>
              </a:spcBef>
              <a:spcAft>
                <a:spcPts val="0"/>
              </a:spcAft>
              <a:buNone/>
            </a:pPr>
            <a:br>
              <a:rPr lang="en-US"/>
            </a:br>
            <a:br>
              <a:rPr lang="en-US"/>
            </a:b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p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3" name="Google Shape;373;p3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4" name="Google Shape;374;p3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30</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p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1" name="Google Shape;381;p3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None/>
            </a:pPr>
            <a:r>
              <a:rPr lang="en-US" i="1">
                <a:solidFill>
                  <a:srgbClr val="C00000"/>
                </a:solidFill>
              </a:rPr>
              <a:t>Deterministic</a:t>
            </a:r>
            <a:r>
              <a:rPr lang="en-US" i="1">
                <a:solidFill>
                  <a:schemeClr val="accent2"/>
                </a:solidFill>
              </a:rPr>
              <a:t> </a:t>
            </a:r>
            <a:r>
              <a:rPr lang="en-US"/>
              <a:t>(vs. stochastic): The next state of the environment is completely determined by the current state and the action executed by the agent. </a:t>
            </a:r>
            <a:endParaRPr/>
          </a:p>
          <a:p>
            <a:pPr marL="457200" lvl="1" indent="0" algn="l" rtl="0">
              <a:lnSpc>
                <a:spcPct val="90000"/>
              </a:lnSpc>
              <a:spcBef>
                <a:spcPts val="0"/>
              </a:spcBef>
              <a:spcAft>
                <a:spcPts val="0"/>
              </a:spcAft>
              <a:buNone/>
            </a:pPr>
            <a:r>
              <a:rPr lang="en-US" sz="1800"/>
              <a:t>If the environment is deterministic except for the actions of other agents, then the environment is </a:t>
            </a:r>
            <a:r>
              <a:rPr lang="en-US" sz="2400" i="1">
                <a:solidFill>
                  <a:srgbClr val="C00000"/>
                </a:solidFill>
              </a:rPr>
              <a:t>strategic</a:t>
            </a:r>
            <a:r>
              <a:rPr lang="en-US" sz="1800"/>
              <a:t>.</a:t>
            </a:r>
            <a:endParaRPr/>
          </a:p>
          <a:p>
            <a:pPr marL="0" lvl="0" indent="0" algn="l" rtl="0">
              <a:lnSpc>
                <a:spcPct val="90000"/>
              </a:lnSpc>
              <a:spcBef>
                <a:spcPts val="0"/>
              </a:spcBef>
              <a:spcAft>
                <a:spcPts val="0"/>
              </a:spcAft>
              <a:buNone/>
            </a:pPr>
            <a:endParaRPr/>
          </a:p>
          <a:p>
            <a:pPr marL="0" lvl="0" indent="0" algn="l" rtl="0">
              <a:spcBef>
                <a:spcPts val="0"/>
              </a:spcBef>
              <a:spcAft>
                <a:spcPts val="0"/>
              </a:spcAft>
              <a:buNone/>
            </a:pPr>
            <a:endParaRPr/>
          </a:p>
        </p:txBody>
      </p:sp>
      <p:sp>
        <p:nvSpPr>
          <p:cNvPr id="382" name="Google Shape;382;p3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31</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p3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sz="1200">
                <a:solidFill>
                  <a:schemeClr val="dk1"/>
                </a:solidFill>
                <a:latin typeface="Arial"/>
                <a:ea typeface="Arial"/>
                <a:cs typeface="Arial"/>
                <a:sym typeface="Arial"/>
              </a:rPr>
              <a:t>32</a:t>
            </a:fld>
            <a:endParaRPr sz="1200">
              <a:solidFill>
                <a:schemeClr val="dk1"/>
              </a:solidFill>
              <a:latin typeface="Arial"/>
              <a:ea typeface="Arial"/>
              <a:cs typeface="Arial"/>
              <a:sym typeface="Arial"/>
            </a:endParaRPr>
          </a:p>
        </p:txBody>
      </p:sp>
      <p:sp>
        <p:nvSpPr>
          <p:cNvPr id="389" name="Google Shape;389;p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90" name="Google Shape;390;p3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r>
              <a:rPr lang="en-US"/>
              <a:t>The agent's experience is divided into atomic "episodes" during which the agent perceives and then performs a single action, and the choice of action in each episode does not depend on any previous action.  </a:t>
            </a:r>
            <a:endParaRPr/>
          </a:p>
          <a:p>
            <a:pPr marL="0" lvl="0" indent="0" algn="l" rtl="0">
              <a:spcBef>
                <a:spcPts val="0"/>
              </a:spcBef>
              <a:spcAft>
                <a:spcPts val="0"/>
              </a:spcAft>
              <a:buNone/>
            </a:pPr>
            <a:endParaRPr/>
          </a:p>
          <a:p>
            <a:pPr marL="0" lvl="0" indent="0" algn="l" rtl="0">
              <a:spcBef>
                <a:spcPts val="0"/>
              </a:spcBef>
              <a:spcAft>
                <a:spcPts val="0"/>
              </a:spcAft>
              <a:buNone/>
            </a:pPr>
            <a:r>
              <a:rPr lang="en-US"/>
              <a:t>In sequential environments, the current decision could affect all future decisions</a:t>
            </a:r>
            <a:endParaRPr/>
          </a:p>
          <a:p>
            <a:pPr marL="0" marR="0" lvl="0" indent="0" algn="l" rtl="0">
              <a:lnSpc>
                <a:spcPct val="100000"/>
              </a:lnSpc>
              <a:spcBef>
                <a:spcPts val="0"/>
              </a:spcBef>
              <a:spcAft>
                <a:spcPts val="0"/>
              </a:spcAft>
              <a:buClr>
                <a:schemeClr val="dk1"/>
              </a:buClr>
              <a:buSzPts val="1200"/>
              <a:buFont typeface="Calibri"/>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p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7" name="Google Shape;397;p3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i="1">
                <a:solidFill>
                  <a:srgbClr val="C00000"/>
                </a:solidFill>
              </a:rPr>
              <a:t>Static</a:t>
            </a:r>
            <a:r>
              <a:rPr lang="en-US">
                <a:solidFill>
                  <a:srgbClr val="FF0000"/>
                </a:solidFill>
              </a:rPr>
              <a:t> </a:t>
            </a:r>
            <a:r>
              <a:rPr lang="en-US"/>
              <a:t>(vs. dynamic): The environment is unchanged while an agent is deliberating. </a:t>
            </a:r>
            <a:endParaRPr/>
          </a:p>
          <a:p>
            <a:pPr marL="457200" lvl="1" indent="0" algn="l" rtl="0">
              <a:spcBef>
                <a:spcPts val="0"/>
              </a:spcBef>
              <a:spcAft>
                <a:spcPts val="0"/>
              </a:spcAft>
              <a:buNone/>
            </a:pPr>
            <a:r>
              <a:rPr lang="en-US" sz="1800"/>
              <a:t>The environment is </a:t>
            </a:r>
            <a:r>
              <a:rPr lang="en-US" i="1">
                <a:solidFill>
                  <a:srgbClr val="C00000"/>
                </a:solidFill>
              </a:rPr>
              <a:t>semidynamic</a:t>
            </a:r>
            <a:r>
              <a:rPr lang="en-US">
                <a:solidFill>
                  <a:srgbClr val="C00000"/>
                </a:solidFill>
              </a:rPr>
              <a:t> </a:t>
            </a:r>
            <a:r>
              <a:rPr lang="en-US" sz="1800"/>
              <a:t>if the environment itself does not change with the passage of time but the agent's performance score does.  Chess with a clock is semidynamic.</a:t>
            </a:r>
            <a:endParaRPr/>
          </a:p>
          <a:p>
            <a:pPr marL="0" lvl="0" indent="0" algn="l" rtl="0">
              <a:spcBef>
                <a:spcPts val="0"/>
              </a:spcBef>
              <a:spcAft>
                <a:spcPts val="0"/>
              </a:spcAft>
              <a:buNone/>
            </a:pPr>
            <a:endParaRPr/>
          </a:p>
        </p:txBody>
      </p:sp>
      <p:sp>
        <p:nvSpPr>
          <p:cNvPr id="398" name="Google Shape;398;p3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33</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p3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sz="1200">
                <a:solidFill>
                  <a:schemeClr val="dk1"/>
                </a:solidFill>
                <a:latin typeface="Arial"/>
                <a:ea typeface="Arial"/>
                <a:cs typeface="Arial"/>
                <a:sym typeface="Arial"/>
              </a:rPr>
              <a:t>34</a:t>
            </a:fld>
            <a:endParaRPr sz="1200">
              <a:solidFill>
                <a:schemeClr val="dk1"/>
              </a:solidFill>
              <a:latin typeface="Arial"/>
              <a:ea typeface="Arial"/>
              <a:cs typeface="Arial"/>
              <a:sym typeface="Arial"/>
            </a:endParaRPr>
          </a:p>
        </p:txBody>
      </p:sp>
      <p:sp>
        <p:nvSpPr>
          <p:cNvPr id="405" name="Google Shape;405;p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06" name="Google Shape;406;p3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Noto Sans Symbols"/>
              <a:buNone/>
            </a:pPr>
            <a:endParaRPr/>
          </a:p>
          <a:p>
            <a:pPr marL="0" lvl="0" indent="0" algn="l" rtl="0">
              <a:spcBef>
                <a:spcPts val="0"/>
              </a:spcBef>
              <a:spcAft>
                <a:spcPts val="0"/>
              </a:spcAft>
              <a:buNone/>
            </a:pPr>
            <a:r>
              <a:rPr lang="en-US" i="1">
                <a:solidFill>
                  <a:srgbClr val="C00000"/>
                </a:solidFill>
              </a:rPr>
              <a:t>Discrete</a:t>
            </a:r>
            <a:r>
              <a:rPr lang="en-US" i="1">
                <a:solidFill>
                  <a:schemeClr val="accent2"/>
                </a:solidFill>
              </a:rPr>
              <a:t> </a:t>
            </a:r>
            <a:r>
              <a:rPr lang="en-US"/>
              <a:t>(vs. continuous): A limited number of distinct, clearly defined percepts and actions.</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Google Shape;413;p3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sz="1200">
                <a:solidFill>
                  <a:schemeClr val="dk1"/>
                </a:solidFill>
                <a:latin typeface="Arial"/>
                <a:ea typeface="Arial"/>
                <a:cs typeface="Arial"/>
                <a:sym typeface="Arial"/>
              </a:rPr>
              <a:t>35</a:t>
            </a:fld>
            <a:endParaRPr sz="1200">
              <a:solidFill>
                <a:schemeClr val="dk1"/>
              </a:solidFill>
              <a:latin typeface="Arial"/>
              <a:ea typeface="Arial"/>
              <a:cs typeface="Arial"/>
              <a:sym typeface="Arial"/>
            </a:endParaRPr>
          </a:p>
        </p:txBody>
      </p:sp>
      <p:sp>
        <p:nvSpPr>
          <p:cNvPr id="414" name="Google Shape;414;p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15" name="Google Shape;415;p3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Multi-agent: Does agent A (the taxi driver) need to treat object B (another vehicle) as an agent, or can it merely be treated as an object behaving according to the laws of physics?  Is B’s behavior best described as maximizing a performance measure?  Does that also depend on agent A’s behavior?  Is it competitive or cooperative? </a:t>
            </a:r>
            <a:endParaRPr/>
          </a:p>
          <a:p>
            <a:pPr marL="0" lvl="0" indent="0" algn="l" rtl="0">
              <a:spcBef>
                <a:spcPts val="0"/>
              </a:spcBef>
              <a:spcAft>
                <a:spcPts val="0"/>
              </a:spcAft>
              <a:buNone/>
            </a:pPr>
            <a:endParaRPr/>
          </a:p>
          <a:p>
            <a:pPr marL="0" lvl="0" indent="0" algn="l" rtl="0">
              <a:spcBef>
                <a:spcPts val="0"/>
              </a:spcBef>
              <a:spcAft>
                <a:spcPts val="0"/>
              </a:spcAft>
              <a:buNone/>
            </a:pPr>
            <a:r>
              <a:rPr lang="en-US"/>
              <a:t>CCB – write the next slide on the board</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p3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2" name="Google Shape;422;p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Google Shape;427;p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8" name="Google Shape;428;p3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9" name="Google Shape;429;p3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37</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Google Shape;436;p3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sz="1200">
                <a:solidFill>
                  <a:schemeClr val="dk1"/>
                </a:solidFill>
                <a:latin typeface="Times"/>
                <a:ea typeface="Times"/>
                <a:cs typeface="Times"/>
                <a:sym typeface="Times"/>
              </a:rPr>
              <a:t>38</a:t>
            </a:fld>
            <a:endParaRPr sz="1200">
              <a:solidFill>
                <a:schemeClr val="dk1"/>
              </a:solidFill>
              <a:latin typeface="Times"/>
              <a:ea typeface="Times"/>
              <a:cs typeface="Times"/>
              <a:sym typeface="Times"/>
            </a:endParaRPr>
          </a:p>
        </p:txBody>
      </p:sp>
      <p:sp>
        <p:nvSpPr>
          <p:cNvPr id="437" name="Google Shape;437;p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38" name="Google Shape;438;p3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p3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sz="1200">
                <a:solidFill>
                  <a:schemeClr val="dk1"/>
                </a:solidFill>
                <a:latin typeface="Times"/>
                <a:ea typeface="Times"/>
                <a:cs typeface="Times"/>
                <a:sym typeface="Times"/>
              </a:rPr>
              <a:t>39</a:t>
            </a:fld>
            <a:endParaRPr sz="1200">
              <a:solidFill>
                <a:schemeClr val="dk1"/>
              </a:solidFill>
              <a:latin typeface="Times"/>
              <a:ea typeface="Times"/>
              <a:cs typeface="Times"/>
              <a:sym typeface="Times"/>
            </a:endParaRPr>
          </a:p>
        </p:txBody>
      </p:sp>
      <p:sp>
        <p:nvSpPr>
          <p:cNvPr id="451" name="Google Shape;451;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52" name="Google Shape;452;p3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sz="1200" b="0" i="0" u="none" strike="noStrike" cap="none">
                <a:solidFill>
                  <a:srgbClr val="000000"/>
                </a:solidFill>
                <a:latin typeface="Arial"/>
                <a:ea typeface="Arial"/>
                <a:cs typeface="Arial"/>
                <a:sym typeface="Arial"/>
              </a:rPr>
              <a:t>4</a:t>
            </a:fld>
            <a:endParaRPr sz="1200" b="0" i="0" u="none" strike="noStrike" cap="none">
              <a:solidFill>
                <a:srgbClr val="000000"/>
              </a:solidFill>
              <a:latin typeface="Arial"/>
              <a:ea typeface="Arial"/>
              <a:cs typeface="Arial"/>
              <a:sym typeface="Arial"/>
            </a:endParaRPr>
          </a:p>
        </p:txBody>
      </p:sp>
      <p:sp>
        <p:nvSpPr>
          <p:cNvPr id="130" name="Google Shape;130;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31" name="Google Shape;131;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200" b="0" i="0" u="none" strike="noStrike">
                <a:solidFill>
                  <a:schemeClr val="dk1"/>
                </a:solidFill>
                <a:latin typeface="Calibri"/>
                <a:ea typeface="Calibri"/>
                <a:cs typeface="Calibri"/>
                <a:sym typeface="Calibri"/>
              </a:rPr>
              <a:t>An agent is defined as anything that can perceive its environment and act on it.</a:t>
            </a:r>
            <a:endParaRPr/>
          </a:p>
          <a:p>
            <a:pPr marL="0" lvl="0" indent="0" algn="l" rtl="0">
              <a:spcBef>
                <a:spcPts val="0"/>
              </a:spcBef>
              <a:spcAft>
                <a:spcPts val="0"/>
              </a:spcAft>
              <a:buNone/>
            </a:pPr>
            <a:r>
              <a:rPr lang="en-US" sz="1200" b="0" i="0" u="none" strike="noStrike">
                <a:solidFill>
                  <a:schemeClr val="dk1"/>
                </a:solidFill>
                <a:latin typeface="Calibri"/>
                <a:ea typeface="Calibri"/>
                <a:cs typeface="Calibri"/>
                <a:sym typeface="Calibri"/>
              </a:rPr>
              <a:t>The parts of an agent that are used to perceive the environment are called its </a:t>
            </a:r>
            <a:r>
              <a:rPr lang="en-US" sz="1200" b="1" i="0" u="none" strike="noStrike">
                <a:solidFill>
                  <a:schemeClr val="dk1"/>
                </a:solidFill>
                <a:latin typeface="Calibri"/>
                <a:ea typeface="Calibri"/>
                <a:cs typeface="Calibri"/>
                <a:sym typeface="Calibri"/>
              </a:rPr>
              <a:t>sensors</a:t>
            </a:r>
            <a:r>
              <a:rPr lang="en-US" sz="1200" b="0" i="0" u="none" strike="noStrike">
                <a:solidFill>
                  <a:schemeClr val="dk1"/>
                </a:solidFill>
                <a:latin typeface="Calibri"/>
                <a:ea typeface="Calibri"/>
                <a:cs typeface="Calibri"/>
                <a:sym typeface="Calibri"/>
              </a:rPr>
              <a:t>.</a:t>
            </a:r>
            <a:endParaRPr/>
          </a:p>
          <a:p>
            <a:pPr marL="0" lvl="0" indent="0" algn="l" rtl="0">
              <a:spcBef>
                <a:spcPts val="0"/>
              </a:spcBef>
              <a:spcAft>
                <a:spcPts val="0"/>
              </a:spcAft>
              <a:buNone/>
            </a:pPr>
            <a:r>
              <a:rPr lang="en-US" sz="1200" b="0" i="0" u="none" strike="noStrike">
                <a:solidFill>
                  <a:schemeClr val="dk1"/>
                </a:solidFill>
                <a:latin typeface="Calibri"/>
                <a:ea typeface="Calibri"/>
                <a:cs typeface="Calibri"/>
                <a:sym typeface="Calibri"/>
              </a:rPr>
              <a:t>The parts of the agent  that allow it to act on the environment are called its </a:t>
            </a:r>
            <a:r>
              <a:rPr lang="en-US" sz="1200" b="1" i="0" u="none" strike="noStrike">
                <a:solidFill>
                  <a:schemeClr val="dk1"/>
                </a:solidFill>
                <a:latin typeface="Calibri"/>
                <a:ea typeface="Calibri"/>
                <a:cs typeface="Calibri"/>
                <a:sym typeface="Calibri"/>
              </a:rPr>
              <a:t>actuators</a:t>
            </a:r>
            <a:r>
              <a:rPr lang="en-US" sz="1200" b="0" i="0" u="none" strike="noStrike">
                <a:solidFill>
                  <a:schemeClr val="dk1"/>
                </a:solidFill>
                <a:latin typeface="Calibri"/>
                <a:ea typeface="Calibri"/>
                <a:cs typeface="Calibri"/>
                <a:sym typeface="Calibri"/>
              </a:rPr>
              <a:t>.</a:t>
            </a:r>
            <a:endParaRPr/>
          </a:p>
          <a:p>
            <a:pPr marL="0" lvl="0" indent="0" algn="l" rtl="0">
              <a:spcBef>
                <a:spcPts val="0"/>
              </a:spcBef>
              <a:spcAft>
                <a:spcPts val="0"/>
              </a:spcAft>
              <a:buNone/>
            </a:pPr>
            <a:r>
              <a:rPr lang="en-US" sz="1200" b="0" i="0" u="none" strike="noStrike">
                <a:solidFill>
                  <a:schemeClr val="dk1"/>
                </a:solidFill>
                <a:latin typeface="Calibri"/>
                <a:ea typeface="Calibri"/>
                <a:cs typeface="Calibri"/>
                <a:sym typeface="Calibri"/>
              </a:rPr>
              <a:t>The signal that it receives from its sensors is </a:t>
            </a:r>
            <a:r>
              <a:rPr lang="en-US" sz="1200" b="1" i="0" u="none" strike="noStrike">
                <a:solidFill>
                  <a:schemeClr val="dk1"/>
                </a:solidFill>
                <a:latin typeface="Calibri"/>
                <a:ea typeface="Calibri"/>
                <a:cs typeface="Calibri"/>
                <a:sym typeface="Calibri"/>
              </a:rPr>
              <a:t>a percent</a:t>
            </a:r>
            <a:r>
              <a:rPr lang="en-US" sz="1200" b="0" i="0" u="none" strike="noStrike">
                <a:solidFill>
                  <a:schemeClr val="dk1"/>
                </a:solidFill>
                <a:latin typeface="Calibri"/>
                <a:ea typeface="Calibri"/>
                <a:cs typeface="Calibri"/>
                <a:sym typeface="Calibri"/>
              </a:rPr>
              <a:t>.</a:t>
            </a:r>
            <a:endParaRPr/>
          </a:p>
          <a:p>
            <a:pPr marL="0" lvl="0" indent="0" algn="l" rtl="0">
              <a:spcBef>
                <a:spcPts val="0"/>
              </a:spcBef>
              <a:spcAft>
                <a:spcPts val="0"/>
              </a:spcAft>
              <a:buNone/>
            </a:pPr>
            <a:br>
              <a:rPr lang="en-US" sz="1200" b="0" i="0" u="none" strike="noStrike">
                <a:solidFill>
                  <a:schemeClr val="dk1"/>
                </a:solidFill>
                <a:latin typeface="Calibri"/>
                <a:ea typeface="Calibri"/>
                <a:cs typeface="Calibri"/>
                <a:sym typeface="Calibri"/>
              </a:rPr>
            </a:br>
            <a:r>
              <a:rPr lang="en-US" sz="1200" b="0" i="0" u="none" strike="noStrike">
                <a:solidFill>
                  <a:schemeClr val="dk1"/>
                </a:solidFill>
                <a:latin typeface="Calibri"/>
                <a:ea typeface="Calibri"/>
                <a:cs typeface="Calibri"/>
                <a:sym typeface="Calibri"/>
              </a:rPr>
              <a:t>A percept will represent an agent’s perception for an instant in time. It could be represented as  vector of all of the inputs that the agent is receiving through its sensors.</a:t>
            </a:r>
            <a:endParaRPr/>
          </a:p>
          <a:p>
            <a:pPr marL="0" lvl="0" indent="0" algn="l" rtl="0">
              <a:spcBef>
                <a:spcPts val="0"/>
              </a:spcBef>
              <a:spcAft>
                <a:spcPts val="0"/>
              </a:spcAft>
              <a:buNone/>
            </a:pPr>
            <a:br>
              <a:rPr lang="en-US"/>
            </a:br>
            <a:br>
              <a:rPr lang="en-US"/>
            </a:b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p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64" name="Google Shape;464;p4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5" name="Google Shape;465;p4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40</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2"/>
        <p:cNvGrpSpPr/>
        <p:nvPr/>
      </p:nvGrpSpPr>
      <p:grpSpPr>
        <a:xfrm>
          <a:off x="0" y="0"/>
          <a:ext cx="0" cy="0"/>
          <a:chOff x="0" y="0"/>
          <a:chExt cx="0" cy="0"/>
        </a:xfrm>
      </p:grpSpPr>
      <p:sp>
        <p:nvSpPr>
          <p:cNvPr id="473" name="Google Shape;473;p4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sz="1200">
                <a:solidFill>
                  <a:schemeClr val="dk1"/>
                </a:solidFill>
                <a:latin typeface="Times"/>
                <a:ea typeface="Times"/>
                <a:cs typeface="Times"/>
                <a:sym typeface="Times"/>
              </a:rPr>
              <a:t>41</a:t>
            </a:fld>
            <a:endParaRPr sz="1200">
              <a:solidFill>
                <a:schemeClr val="dk1"/>
              </a:solidFill>
              <a:latin typeface="Times"/>
              <a:ea typeface="Times"/>
              <a:cs typeface="Times"/>
              <a:sym typeface="Times"/>
            </a:endParaRPr>
          </a:p>
        </p:txBody>
      </p:sp>
      <p:sp>
        <p:nvSpPr>
          <p:cNvPr id="474" name="Google Shape;474;p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75" name="Google Shape;475;p4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2"/>
        <p:cNvGrpSpPr/>
        <p:nvPr/>
      </p:nvGrpSpPr>
      <p:grpSpPr>
        <a:xfrm>
          <a:off x="0" y="0"/>
          <a:ext cx="0" cy="0"/>
          <a:chOff x="0" y="0"/>
          <a:chExt cx="0" cy="0"/>
        </a:xfrm>
      </p:grpSpPr>
      <p:sp>
        <p:nvSpPr>
          <p:cNvPr id="483" name="Google Shape;483;p4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sz="1300">
                <a:solidFill>
                  <a:schemeClr val="dk1"/>
                </a:solidFill>
                <a:latin typeface="Times"/>
                <a:ea typeface="Times"/>
                <a:cs typeface="Times"/>
                <a:sym typeface="Times"/>
              </a:rPr>
              <a:t>42</a:t>
            </a:fld>
            <a:endParaRPr sz="1300">
              <a:solidFill>
                <a:schemeClr val="dk1"/>
              </a:solidFill>
              <a:latin typeface="Times"/>
              <a:ea typeface="Times"/>
              <a:cs typeface="Times"/>
              <a:sym typeface="Times"/>
            </a:endParaRPr>
          </a:p>
        </p:txBody>
      </p:sp>
      <p:sp>
        <p:nvSpPr>
          <p:cNvPr id="484" name="Google Shape;484;p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85" name="Google Shape;485;p4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Sometimes a performance measure can be formulated in whether an agent satisfies a goal.</a:t>
            </a:r>
            <a:endParaRPr/>
          </a:p>
          <a:p>
            <a:pPr marL="0" lvl="0" indent="0" algn="l" rtl="0">
              <a:spcBef>
                <a:spcPts val="0"/>
              </a:spcBef>
              <a:spcAft>
                <a:spcPts val="0"/>
              </a:spcAft>
              <a:buNone/>
            </a:pPr>
            <a:endParaRPr/>
          </a:p>
          <a:p>
            <a:pPr marL="0" lvl="0" indent="0" algn="l" rtl="0">
              <a:spcBef>
                <a:spcPts val="0"/>
              </a:spcBef>
              <a:spcAft>
                <a:spcPts val="0"/>
              </a:spcAft>
              <a:buNone/>
            </a:pPr>
            <a:r>
              <a:rPr lang="en-US"/>
              <a:t>This Is called a sliding block puzzle.  This instance is an 8-puzzle.</a:t>
            </a:r>
            <a:endParaRPr/>
          </a:p>
          <a:p>
            <a:pPr marL="0" lvl="0" indent="0" algn="l" rtl="0">
              <a:spcBef>
                <a:spcPts val="0"/>
              </a:spcBef>
              <a:spcAft>
                <a:spcPts val="0"/>
              </a:spcAft>
              <a:buNone/>
            </a:pPr>
            <a:r>
              <a:rPr lang="en-US"/>
              <a:t>9!/2 = 181k</a:t>
            </a:r>
            <a:endParaRPr/>
          </a:p>
          <a:p>
            <a:pPr marL="0" lvl="0" indent="0" algn="l" rtl="0">
              <a:spcBef>
                <a:spcPts val="0"/>
              </a:spcBef>
              <a:spcAft>
                <a:spcPts val="0"/>
              </a:spcAft>
              <a:buNone/>
            </a:pPr>
            <a:r>
              <a:rPr lang="en-US"/>
              <a:t>Family of sliding block puzzles are NP complete.  15 block puzzle (4x4 board has 1.3 trillion states (1.3*10^12).</a:t>
            </a:r>
            <a:endParaRPr/>
          </a:p>
          <a:p>
            <a:pPr marL="0" lvl="0" indent="0" algn="l" rtl="0">
              <a:spcBef>
                <a:spcPts val="0"/>
              </a:spcBef>
              <a:spcAft>
                <a:spcPts val="0"/>
              </a:spcAft>
              <a:buNone/>
            </a:pPr>
            <a:r>
              <a:rPr lang="en-US"/>
              <a:t>5x5 board has 10^25 states.</a:t>
            </a:r>
            <a:endParaRPr/>
          </a:p>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Google Shape;493;gbe8d35ab8a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4" name="Google Shape;494;gbe8d35ab8a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95" name="Google Shape;495;gbe8d35ab8a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43</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0" name="Google Shape;140;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1" name="Google Shape;141;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sz="1200" b="0" i="0" u="none" strike="noStrike" cap="none">
                <a:solidFill>
                  <a:srgbClr val="000000"/>
                </a:solidFill>
                <a:latin typeface="Arial"/>
                <a:ea typeface="Arial"/>
                <a:cs typeface="Arial"/>
                <a:sym typeface="Arial"/>
              </a:rPr>
              <a:t>6</a:t>
            </a:fld>
            <a:endParaRPr sz="1200" b="0" i="0" u="none" strike="noStrike" cap="none">
              <a:solidFill>
                <a:srgbClr val="000000"/>
              </a:solidFill>
              <a:latin typeface="Arial"/>
              <a:ea typeface="Arial"/>
              <a:cs typeface="Arial"/>
              <a:sym typeface="Arial"/>
            </a:endParaRPr>
          </a:p>
        </p:txBody>
      </p:sp>
      <p:sp>
        <p:nvSpPr>
          <p:cNvPr id="150" name="Google Shape;150;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51" name="Google Shape;151;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200" b="0" i="0" u="none" strike="noStrike">
                <a:solidFill>
                  <a:schemeClr val="dk1"/>
                </a:solidFill>
                <a:latin typeface="Calibri"/>
                <a:ea typeface="Calibri"/>
                <a:cs typeface="Calibri"/>
                <a:sym typeface="Calibri"/>
              </a:rPr>
              <a:t>In addition to thinking about actuators and sensors, we can think about the relationship between the agent and the environment.</a:t>
            </a:r>
            <a:endParaRPr/>
          </a:p>
          <a:p>
            <a:pPr marL="0" lvl="0" indent="0" algn="l" rtl="0">
              <a:spcBef>
                <a:spcPts val="0"/>
              </a:spcBef>
              <a:spcAft>
                <a:spcPts val="0"/>
              </a:spcAft>
              <a:buNone/>
            </a:pPr>
            <a:r>
              <a:rPr lang="en-US" sz="1200" b="0" i="0" u="none" strike="noStrike">
                <a:solidFill>
                  <a:schemeClr val="dk1"/>
                </a:solidFill>
                <a:latin typeface="Calibri"/>
                <a:ea typeface="Calibri"/>
                <a:cs typeface="Calibri"/>
                <a:sym typeface="Calibri"/>
              </a:rPr>
              <a:t>In fact, define a mathematical representation of what the agent and the environment look like.</a:t>
            </a:r>
            <a:endParaRPr/>
          </a:p>
          <a:p>
            <a:pPr marL="0" lvl="0" indent="0" algn="l" rtl="0">
              <a:spcBef>
                <a:spcPts val="0"/>
              </a:spcBef>
              <a:spcAft>
                <a:spcPts val="0"/>
              </a:spcAft>
              <a:buNone/>
            </a:pPr>
            <a:br>
              <a:rPr lang="en-US" sz="1200" b="0" i="0" u="none" strike="noStrike">
                <a:solidFill>
                  <a:schemeClr val="dk1"/>
                </a:solidFill>
                <a:latin typeface="Calibri"/>
                <a:ea typeface="Calibri"/>
                <a:cs typeface="Calibri"/>
                <a:sym typeface="Calibri"/>
              </a:rPr>
            </a:br>
            <a:r>
              <a:rPr lang="en-US" sz="1200" b="0" i="0" u="none" strike="noStrike">
                <a:solidFill>
                  <a:schemeClr val="dk1"/>
                </a:solidFill>
                <a:latin typeface="Calibri"/>
                <a:ea typeface="Calibri"/>
                <a:cs typeface="Calibri"/>
                <a:sym typeface="Calibri"/>
              </a:rPr>
              <a:t>For the various topics in this class, we will give different formal definitions of the elements of the problem space.  For example, we will define what inputs and outputs the agent has access to, what the set of actions are that the agents can take</a:t>
            </a:r>
            <a:endParaRPr/>
          </a:p>
          <a:p>
            <a:pPr marL="0" lvl="0" indent="0" algn="l" rtl="0">
              <a:spcBef>
                <a:spcPts val="0"/>
              </a:spcBef>
              <a:spcAft>
                <a:spcPts val="0"/>
              </a:spcAft>
              <a:buNone/>
            </a:pPr>
            <a:br>
              <a:rPr lang="en-US" sz="1200" b="0" i="0" u="none" strike="noStrike">
                <a:solidFill>
                  <a:schemeClr val="dk1"/>
                </a:solidFill>
                <a:latin typeface="Calibri"/>
                <a:ea typeface="Calibri"/>
                <a:cs typeface="Calibri"/>
                <a:sym typeface="Calibri"/>
              </a:rPr>
            </a:br>
            <a:r>
              <a:rPr lang="en-US" sz="1200" b="0" i="0" u="none" strike="noStrike">
                <a:solidFill>
                  <a:schemeClr val="dk1"/>
                </a:solidFill>
                <a:latin typeface="Calibri"/>
                <a:ea typeface="Calibri"/>
                <a:cs typeface="Calibri"/>
                <a:sym typeface="Calibri"/>
              </a:rPr>
              <a:t>Our model of the environment will change over the course of the course as well, to incorporate important concepts like whether it is fully observable or not, and whether it behaves in a deterministic or stochastic way.</a:t>
            </a:r>
            <a:endParaRPr/>
          </a:p>
          <a:p>
            <a:pPr marL="0" lvl="0" indent="0" algn="l" rtl="0">
              <a:spcBef>
                <a:spcPts val="0"/>
              </a:spcBef>
              <a:spcAft>
                <a:spcPts val="0"/>
              </a:spcAft>
              <a:buNone/>
            </a:pPr>
            <a:br>
              <a:rPr lang="en-US" sz="1200" b="0" i="0" u="none" strike="noStrike">
                <a:solidFill>
                  <a:schemeClr val="dk1"/>
                </a:solidFill>
                <a:latin typeface="Calibri"/>
                <a:ea typeface="Calibri"/>
                <a:cs typeface="Calibri"/>
                <a:sym typeface="Calibri"/>
              </a:rPr>
            </a:br>
            <a:r>
              <a:rPr lang="en-US" sz="1200" b="0" i="0" u="none" strike="noStrike">
                <a:solidFill>
                  <a:schemeClr val="dk1"/>
                </a:solidFill>
                <a:latin typeface="Calibri"/>
                <a:ea typeface="Calibri"/>
                <a:cs typeface="Calibri"/>
                <a:sym typeface="Calibri"/>
              </a:rPr>
              <a:t>For now, we can create a mathematical abstraction that is as broad as possible. </a:t>
            </a:r>
            <a:endParaRPr/>
          </a:p>
          <a:p>
            <a:pPr marL="0" lvl="0" indent="0" algn="l" rtl="0">
              <a:spcBef>
                <a:spcPts val="0"/>
              </a:spcBef>
              <a:spcAft>
                <a:spcPts val="0"/>
              </a:spcAft>
              <a:buNone/>
            </a:pPr>
            <a:r>
              <a:rPr lang="en-US" sz="1200" b="0" i="0" u="none" strike="noStrike">
                <a:solidFill>
                  <a:schemeClr val="dk1"/>
                </a:solidFill>
                <a:latin typeface="Calibri"/>
                <a:ea typeface="Calibri"/>
                <a:cs typeface="Calibri"/>
                <a:sym typeface="Calibri"/>
              </a:rPr>
              <a:t>We can say that an agent is specified by a function, called an agent function, that takes in as input a sequence of perceptions –remember that's the time slice vector of all the sensor data that the agent is receiving– and then maps that sequence on to a sequence of actions.</a:t>
            </a:r>
            <a:endParaRPr/>
          </a:p>
          <a:p>
            <a:pPr marL="0" lvl="0" indent="0" algn="l" rtl="0">
              <a:spcBef>
                <a:spcPts val="0"/>
              </a:spcBef>
              <a:spcAft>
                <a:spcPts val="0"/>
              </a:spcAft>
              <a:buNone/>
            </a:pPr>
            <a:br>
              <a:rPr lang="en-US" sz="1200" b="0" i="0" u="none" strike="noStrike">
                <a:solidFill>
                  <a:schemeClr val="dk1"/>
                </a:solidFill>
                <a:latin typeface="Calibri"/>
                <a:ea typeface="Calibri"/>
                <a:cs typeface="Calibri"/>
                <a:sym typeface="Calibri"/>
              </a:rPr>
            </a:br>
            <a:r>
              <a:rPr lang="en-US" sz="1200" b="0" i="0" u="none" strike="noStrike">
                <a:solidFill>
                  <a:schemeClr val="dk1"/>
                </a:solidFill>
                <a:latin typeface="Calibri"/>
                <a:ea typeface="Calibri"/>
                <a:cs typeface="Calibri"/>
                <a:sym typeface="Calibri"/>
              </a:rPr>
              <a:t>The actions are going to be drawn from a set of possible actions that the robot could do via its actuators.  For example, the actions could be something like increase the speed of the rotation of the wheels or turn on a light or make a sound. The actual set of actions is going to depend on the actuators that the agent has.</a:t>
            </a:r>
            <a:endParaRPr/>
          </a:p>
          <a:p>
            <a:pPr marL="0" lvl="0" indent="0" algn="l" rtl="0">
              <a:spcBef>
                <a:spcPts val="0"/>
              </a:spcBef>
              <a:spcAft>
                <a:spcPts val="0"/>
              </a:spcAft>
              <a:buNone/>
            </a:pPr>
            <a:br>
              <a:rPr lang="en-US"/>
            </a:br>
            <a:br>
              <a:rPr lang="en-US"/>
            </a:b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sz="1200" b="0" i="0" u="none" strike="noStrike" cap="none">
                <a:solidFill>
                  <a:schemeClr val="dk1"/>
                </a:solidFill>
                <a:latin typeface="Arial"/>
                <a:ea typeface="Arial"/>
                <a:cs typeface="Arial"/>
                <a:sym typeface="Arial"/>
              </a:rPr>
              <a:t>7</a:t>
            </a:fld>
            <a:endParaRPr sz="1200" b="0" i="0" u="none" strike="noStrike" cap="none">
              <a:solidFill>
                <a:schemeClr val="dk1"/>
              </a:solidFill>
              <a:latin typeface="Arial"/>
              <a:ea typeface="Arial"/>
              <a:cs typeface="Arial"/>
              <a:sym typeface="Arial"/>
            </a:endParaRPr>
          </a:p>
        </p:txBody>
      </p:sp>
      <p:sp>
        <p:nvSpPr>
          <p:cNvPr id="161" name="Google Shape;161;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62" name="Google Shape;162;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200" b="0" i="0" u="none" strike="noStrike">
                <a:solidFill>
                  <a:schemeClr val="dk1"/>
                </a:solidFill>
                <a:latin typeface="Calibri"/>
                <a:ea typeface="Calibri"/>
                <a:cs typeface="Calibri"/>
                <a:sym typeface="Calibri"/>
              </a:rPr>
              <a:t>We will make a distinction between this mathematical abstraction </a:t>
            </a:r>
            <a:r>
              <a:rPr lang="en-US" sz="1200" b="0" i="1" u="none" strike="noStrike">
                <a:solidFill>
                  <a:schemeClr val="dk1"/>
                </a:solidFill>
                <a:latin typeface="Calibri"/>
                <a:ea typeface="Calibri"/>
                <a:cs typeface="Calibri"/>
                <a:sym typeface="Calibri"/>
              </a:rPr>
              <a:t>of the agent function,</a:t>
            </a:r>
            <a:endParaRPr sz="1200" b="0" i="0" u="none" strike="noStrike">
              <a:solidFill>
                <a:schemeClr val="dk1"/>
              </a:solidFill>
              <a:latin typeface="Calibri"/>
              <a:ea typeface="Calibri"/>
              <a:cs typeface="Calibri"/>
              <a:sym typeface="Calibri"/>
            </a:endParaRPr>
          </a:p>
          <a:p>
            <a:pPr marL="0" lvl="0" indent="0" algn="l" rtl="0">
              <a:spcBef>
                <a:spcPts val="0"/>
              </a:spcBef>
              <a:spcAft>
                <a:spcPts val="0"/>
              </a:spcAft>
              <a:buNone/>
            </a:pPr>
            <a:r>
              <a:rPr lang="en-US" sz="1200" b="0" i="0" u="none" strike="noStrike">
                <a:solidFill>
                  <a:schemeClr val="dk1"/>
                </a:solidFill>
                <a:latin typeface="Calibri"/>
                <a:ea typeface="Calibri"/>
                <a:cs typeface="Calibri"/>
                <a:sym typeface="Calibri"/>
              </a:rPr>
              <a:t>and the program that we write to implement that agent function.  The </a:t>
            </a:r>
            <a:r>
              <a:rPr lang="en-US" sz="1200" b="0" i="1" u="none" strike="noStrike">
                <a:solidFill>
                  <a:schemeClr val="dk1"/>
                </a:solidFill>
                <a:latin typeface="Calibri"/>
                <a:ea typeface="Calibri"/>
                <a:cs typeface="Calibri"/>
                <a:sym typeface="Calibri"/>
              </a:rPr>
              <a:t>agent program</a:t>
            </a:r>
            <a:r>
              <a:rPr lang="en-US" sz="1200" b="0" i="0" u="none" strike="noStrike">
                <a:solidFill>
                  <a:schemeClr val="dk1"/>
                </a:solidFill>
                <a:latin typeface="Calibri"/>
                <a:ea typeface="Calibri"/>
                <a:cs typeface="Calibri"/>
                <a:sym typeface="Calibri"/>
              </a:rPr>
              <a:t> will be a concrete implementation, running within some physical system</a:t>
            </a:r>
            <a:endParaRPr/>
          </a:p>
          <a:p>
            <a:pPr marL="0" lvl="0" indent="0" algn="l" rtl="0">
              <a:spcBef>
                <a:spcPts val="0"/>
              </a:spcBef>
              <a:spcAft>
                <a:spcPts val="0"/>
              </a:spcAft>
              <a:buNone/>
            </a:pPr>
            <a:br>
              <a:rPr lang="en-US" sz="1200" b="0" i="0" u="none" strike="noStrike">
                <a:solidFill>
                  <a:schemeClr val="dk1"/>
                </a:solidFill>
                <a:latin typeface="Calibri"/>
                <a:ea typeface="Calibri"/>
                <a:cs typeface="Calibri"/>
                <a:sym typeface="Calibri"/>
              </a:rPr>
            </a:br>
            <a:r>
              <a:rPr lang="en-US" sz="1200" b="0" i="0" u="none" strike="noStrike">
                <a:solidFill>
                  <a:schemeClr val="dk1"/>
                </a:solidFill>
                <a:latin typeface="Calibri"/>
                <a:ea typeface="Calibri"/>
                <a:cs typeface="Calibri"/>
                <a:sym typeface="Calibri"/>
              </a:rPr>
              <a:t>An agent function can be implemented using all sorts of programs.  It could be a sophisticated program that incorporates the algorithms that will learn about later in the course. </a:t>
            </a:r>
            <a:endParaRPr/>
          </a:p>
          <a:p>
            <a:pPr marL="0" lvl="0" indent="0" algn="l" rtl="0">
              <a:spcBef>
                <a:spcPts val="0"/>
              </a:spcBef>
              <a:spcAft>
                <a:spcPts val="0"/>
              </a:spcAft>
              <a:buNone/>
            </a:pPr>
            <a:br>
              <a:rPr lang="en-US" sz="1200" b="0" i="0" u="none" strike="noStrike">
                <a:solidFill>
                  <a:schemeClr val="dk1"/>
                </a:solidFill>
                <a:latin typeface="Calibri"/>
                <a:ea typeface="Calibri"/>
                <a:cs typeface="Calibri"/>
                <a:sym typeface="Calibri"/>
              </a:rPr>
            </a:br>
            <a:r>
              <a:rPr lang="en-US" sz="1200" b="0" i="0" u="none" strike="noStrike">
                <a:solidFill>
                  <a:schemeClr val="dk1"/>
                </a:solidFill>
                <a:latin typeface="Calibri"/>
                <a:ea typeface="Calibri"/>
                <a:cs typeface="Calibri"/>
                <a:sym typeface="Calibri"/>
              </a:rPr>
              <a:t>There's inherent about an agent function that requires that it be particularly sophisticated algorithmically.  All it has to do is produce an action given a particular percept. </a:t>
            </a:r>
            <a:endParaRPr/>
          </a:p>
          <a:p>
            <a:pPr marL="0" lvl="0" indent="0" algn="l" rtl="0">
              <a:spcBef>
                <a:spcPts val="0"/>
              </a:spcBef>
              <a:spcAft>
                <a:spcPts val="0"/>
              </a:spcAft>
              <a:buNone/>
            </a:pPr>
            <a:br>
              <a:rPr lang="en-US" sz="1200" b="0" i="0" u="none" strike="noStrike">
                <a:solidFill>
                  <a:schemeClr val="dk1"/>
                </a:solidFill>
                <a:latin typeface="Calibri"/>
                <a:ea typeface="Calibri"/>
                <a:cs typeface="Calibri"/>
                <a:sym typeface="Calibri"/>
              </a:rPr>
            </a:br>
            <a:r>
              <a:rPr lang="en-US" sz="1200" b="0" i="0" u="none" strike="noStrike">
                <a:solidFill>
                  <a:schemeClr val="dk1"/>
                </a:solidFill>
                <a:latin typeface="Calibri"/>
                <a:ea typeface="Calibri"/>
                <a:cs typeface="Calibri"/>
                <a:sym typeface="Calibri"/>
              </a:rPr>
              <a:t>The simplest solution could be a lookup table that associates every possible percept sequence with the best action to take given that sequence. </a:t>
            </a:r>
            <a:endParaRPr/>
          </a:p>
          <a:p>
            <a:pPr marL="0" lvl="0" indent="0" algn="l" rtl="0">
              <a:spcBef>
                <a:spcPts val="0"/>
              </a:spcBef>
              <a:spcAft>
                <a:spcPts val="0"/>
              </a:spcAft>
              <a:buNone/>
            </a:pPr>
            <a:br>
              <a:rPr lang="en-US" sz="1200" b="0" i="0" u="none" strike="noStrike">
                <a:solidFill>
                  <a:schemeClr val="dk1"/>
                </a:solidFill>
                <a:latin typeface="Calibri"/>
                <a:ea typeface="Calibri"/>
                <a:cs typeface="Calibri"/>
                <a:sym typeface="Calibri"/>
              </a:rPr>
            </a:br>
            <a:r>
              <a:rPr lang="en-US" sz="1200" b="0" i="0" u="none" strike="noStrike">
                <a:solidFill>
                  <a:schemeClr val="dk1"/>
                </a:solidFill>
                <a:latin typeface="Calibri"/>
                <a:ea typeface="Calibri"/>
                <a:cs typeface="Calibri"/>
                <a:sym typeface="Calibri"/>
              </a:rPr>
              <a:t>Of course that simple kind of agent program may be infeasible, since we're talking about sequences. If they  were unbounded length or if there were an  exponential number of possible combinations of precepts, then our lookup table may simply be too large.  It might too difficult to explicitly enumerate the best action for every input sequence.</a:t>
            </a:r>
            <a:endParaRPr/>
          </a:p>
          <a:p>
            <a:pPr marL="0" lvl="0" indent="0" algn="l" rtl="0">
              <a:spcBef>
                <a:spcPts val="0"/>
              </a:spcBef>
              <a:spcAft>
                <a:spcPts val="0"/>
              </a:spcAft>
              <a:buNone/>
            </a:pPr>
            <a:br>
              <a:rPr lang="en-US" sz="1200" b="0" i="0" u="none" strike="noStrike">
                <a:solidFill>
                  <a:schemeClr val="dk1"/>
                </a:solidFill>
                <a:latin typeface="Calibri"/>
                <a:ea typeface="Calibri"/>
                <a:cs typeface="Calibri"/>
                <a:sym typeface="Calibri"/>
              </a:rPr>
            </a:br>
            <a:r>
              <a:rPr lang="en-US" sz="1200" b="0" i="0" u="none" strike="noStrike">
                <a:solidFill>
                  <a:schemeClr val="dk1"/>
                </a:solidFill>
                <a:latin typeface="Calibri"/>
                <a:ea typeface="Calibri"/>
                <a:cs typeface="Calibri"/>
                <a:sym typeface="Calibri"/>
              </a:rPr>
              <a:t>Instead of using simple table lookups, we are going to start developing more sophisticated algorithms for picking the best action.</a:t>
            </a:r>
            <a:endParaRPr/>
          </a:p>
          <a:p>
            <a:pPr marL="0" lvl="0" indent="0" algn="l" rtl="0">
              <a:spcBef>
                <a:spcPts val="0"/>
              </a:spcBef>
              <a:spcAft>
                <a:spcPts val="0"/>
              </a:spcAft>
              <a:buNone/>
            </a:pPr>
            <a:br>
              <a:rPr lang="en-US"/>
            </a:br>
            <a:br>
              <a:rPr lang="en-US"/>
            </a:b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p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sz="1200" b="0" i="0" u="none" strike="noStrike" cap="none">
                <a:solidFill>
                  <a:schemeClr val="dk1"/>
                </a:solidFill>
                <a:latin typeface="Arial"/>
                <a:ea typeface="Arial"/>
                <a:cs typeface="Arial"/>
                <a:sym typeface="Arial"/>
              </a:rPr>
              <a:t>8</a:t>
            </a:fld>
            <a:endParaRPr sz="1200" b="0" i="0" u="none" strike="noStrike" cap="none">
              <a:solidFill>
                <a:schemeClr val="dk1"/>
              </a:solidFill>
              <a:latin typeface="Arial"/>
              <a:ea typeface="Arial"/>
              <a:cs typeface="Arial"/>
              <a:sym typeface="Arial"/>
            </a:endParaRPr>
          </a:p>
        </p:txBody>
      </p:sp>
      <p:sp>
        <p:nvSpPr>
          <p:cNvPr id="169" name="Google Shape;169;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70" name="Google Shape;170;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br>
              <a:rPr lang="en-US" sz="1200" b="0" i="0" u="none" strike="noStrike">
                <a:solidFill>
                  <a:schemeClr val="dk1"/>
                </a:solidFill>
                <a:latin typeface="Calibri"/>
                <a:ea typeface="Calibri"/>
                <a:cs typeface="Calibri"/>
                <a:sym typeface="Calibri"/>
              </a:rPr>
            </a:br>
            <a:r>
              <a:rPr lang="en-US" sz="1200" b="0" i="0" u="none" strike="noStrike">
                <a:solidFill>
                  <a:schemeClr val="dk1"/>
                </a:solidFill>
                <a:latin typeface="Calibri"/>
                <a:ea typeface="Calibri"/>
                <a:cs typeface="Calibri"/>
                <a:sym typeface="Calibri"/>
              </a:rPr>
              <a:t>Note that the definition of agent is quite broad. </a:t>
            </a:r>
            <a:endParaRPr/>
          </a:p>
          <a:p>
            <a:pPr marL="0" lvl="0" indent="0" algn="l" rtl="0">
              <a:spcBef>
                <a:spcPts val="0"/>
              </a:spcBef>
              <a:spcAft>
                <a:spcPts val="0"/>
              </a:spcAft>
              <a:buNone/>
            </a:pPr>
            <a:r>
              <a:rPr lang="en-US" sz="1200" b="0" i="0" u="none" strike="noStrike">
                <a:solidFill>
                  <a:schemeClr val="dk1"/>
                </a:solidFill>
                <a:latin typeface="Calibri"/>
                <a:ea typeface="Calibri"/>
                <a:cs typeface="Calibri"/>
                <a:sym typeface="Calibri"/>
              </a:rPr>
              <a:t>An agent is anything that can be viewed as perceiving the environment using it sensors and acting upon that environment through actuators.</a:t>
            </a:r>
            <a:endParaRPr/>
          </a:p>
          <a:p>
            <a:pPr marL="0" lvl="0" indent="0" algn="l" rtl="0">
              <a:spcBef>
                <a:spcPts val="0"/>
              </a:spcBef>
              <a:spcAft>
                <a:spcPts val="0"/>
              </a:spcAft>
              <a:buNone/>
            </a:pPr>
            <a:br>
              <a:rPr lang="en-US" sz="1200" b="0" i="0" u="none" strike="noStrike">
                <a:solidFill>
                  <a:schemeClr val="dk1"/>
                </a:solidFill>
                <a:latin typeface="Calibri"/>
                <a:ea typeface="Calibri"/>
                <a:cs typeface="Calibri"/>
                <a:sym typeface="Calibri"/>
              </a:rPr>
            </a:br>
            <a:r>
              <a:rPr lang="en-US" sz="1200" b="0" i="0" u="none" strike="noStrike">
                <a:solidFill>
                  <a:schemeClr val="dk1"/>
                </a:solidFill>
                <a:latin typeface="Calibri"/>
                <a:ea typeface="Calibri"/>
                <a:cs typeface="Calibri"/>
                <a:sym typeface="Calibri"/>
              </a:rPr>
              <a:t>The definition of agent is very generic.  It includes anything that can perceive the environment through sensors and act on it through actuators.  Agents can include a huge range of things. </a:t>
            </a:r>
            <a:endParaRPr/>
          </a:p>
          <a:p>
            <a:pPr marL="0" lvl="0" indent="0" algn="l" rtl="0">
              <a:spcBef>
                <a:spcPts val="0"/>
              </a:spcBef>
              <a:spcAft>
                <a:spcPts val="0"/>
              </a:spcAft>
              <a:buNone/>
            </a:pPr>
            <a:br>
              <a:rPr lang="en-US" sz="1200" b="0" i="0" u="none" strike="noStrike">
                <a:solidFill>
                  <a:schemeClr val="dk1"/>
                </a:solidFill>
                <a:latin typeface="Calibri"/>
                <a:ea typeface="Calibri"/>
                <a:cs typeface="Calibri"/>
                <a:sym typeface="Calibri"/>
              </a:rPr>
            </a:br>
            <a:r>
              <a:rPr lang="en-US" sz="1200" b="0" i="0" u="none" strike="noStrike">
                <a:solidFill>
                  <a:schemeClr val="dk1"/>
                </a:solidFill>
                <a:latin typeface="Calibri"/>
                <a:ea typeface="Calibri"/>
                <a:cs typeface="Calibri"/>
                <a:sym typeface="Calibri"/>
              </a:rPr>
              <a:t>It could be a physical thing like a robot. It could be a software thing like an intelligent agent that monitors the stock market taking input from a stream of data from Yahoo Finance and then operates on the environment by making a trade. That is an intelligent agent, even though it's completely non physical, and the environment that it operates is not a physical environment. It can still perceive and act on it.</a:t>
            </a:r>
            <a:endParaRPr/>
          </a:p>
          <a:p>
            <a:pPr marL="0" lvl="0" indent="0" algn="l" rtl="0">
              <a:spcBef>
                <a:spcPts val="0"/>
              </a:spcBef>
              <a:spcAft>
                <a:spcPts val="0"/>
              </a:spcAft>
              <a:buNone/>
            </a:pPr>
            <a:br>
              <a:rPr lang="en-US" sz="1200" b="0" i="0" u="none" strike="noStrike">
                <a:solidFill>
                  <a:schemeClr val="dk1"/>
                </a:solidFill>
                <a:latin typeface="Calibri"/>
                <a:ea typeface="Calibri"/>
                <a:cs typeface="Calibri"/>
                <a:sym typeface="Calibri"/>
              </a:rPr>
            </a:br>
            <a:r>
              <a:rPr lang="en-US" sz="1200" b="0" i="0" u="none" strike="noStrike">
                <a:solidFill>
                  <a:schemeClr val="dk1"/>
                </a:solidFill>
                <a:latin typeface="Calibri"/>
                <a:ea typeface="Calibri"/>
                <a:cs typeface="Calibri"/>
                <a:sym typeface="Calibri"/>
              </a:rPr>
              <a:t>Humans also satisfy the definition of agents. You can think of our senses as our sensors like our vision, our hearing, and our sense of touch. Our actuators could be the things that we can use to manipulate the environment around us, our arms or legs and our fingers and our mouths, our voices.</a:t>
            </a:r>
            <a:endParaRPr/>
          </a:p>
          <a:p>
            <a:pPr marL="0" lvl="0" indent="0" algn="l" rtl="0">
              <a:spcBef>
                <a:spcPts val="0"/>
              </a:spcBef>
              <a:spcAft>
                <a:spcPts val="0"/>
              </a:spcAft>
              <a:buNone/>
            </a:pPr>
            <a:br>
              <a:rPr lang="en-US" sz="1200" b="0" i="0" u="none" strike="noStrike">
                <a:solidFill>
                  <a:schemeClr val="dk1"/>
                </a:solidFill>
                <a:latin typeface="Calibri"/>
                <a:ea typeface="Calibri"/>
                <a:cs typeface="Calibri"/>
                <a:sym typeface="Calibri"/>
              </a:rPr>
            </a:br>
            <a:r>
              <a:rPr lang="en-US" sz="1200" b="0" i="0" u="none" strike="noStrike">
                <a:solidFill>
                  <a:schemeClr val="dk1"/>
                </a:solidFill>
                <a:latin typeface="Calibri"/>
                <a:ea typeface="Calibri"/>
                <a:cs typeface="Calibri"/>
                <a:sym typeface="Calibri"/>
              </a:rPr>
              <a:t>Our definition of agents could even be satisfied by a thermostat. It perceives the temperature in the room with its sensors, and then acts to alter it if it falls beneath a threshold value, by adjusting the boiler to increase the temperature in the radiators. And then once it senses that the temperature has exceeded the threshold then it acts to turn off the boiler again.</a:t>
            </a:r>
            <a:endParaRPr/>
          </a:p>
          <a:p>
            <a:pPr marL="0" lvl="0" indent="0" algn="l" rtl="0">
              <a:spcBef>
                <a:spcPts val="0"/>
              </a:spcBef>
              <a:spcAft>
                <a:spcPts val="0"/>
              </a:spcAft>
              <a:buNone/>
            </a:pPr>
            <a:br>
              <a:rPr lang="en-US" sz="1200" b="0" i="0" u="none" strike="noStrike">
                <a:solidFill>
                  <a:schemeClr val="dk1"/>
                </a:solidFill>
                <a:latin typeface="Calibri"/>
                <a:ea typeface="Calibri"/>
                <a:cs typeface="Calibri"/>
                <a:sym typeface="Calibri"/>
              </a:rPr>
            </a:br>
            <a:r>
              <a:rPr lang="en-US" sz="1200" b="0" i="0" u="none" strike="noStrike">
                <a:solidFill>
                  <a:schemeClr val="dk1"/>
                </a:solidFill>
                <a:latin typeface="Calibri"/>
                <a:ea typeface="Calibri"/>
                <a:cs typeface="Calibri"/>
                <a:sym typeface="Calibri"/>
              </a:rPr>
              <a:t>That's the working definition that will be used for an agent. </a:t>
            </a:r>
            <a:endParaRPr/>
          </a:p>
          <a:p>
            <a:pPr marL="0" lvl="0" indent="0" algn="l" rtl="0">
              <a:spcBef>
                <a:spcPts val="0"/>
              </a:spcBef>
              <a:spcAft>
                <a:spcPts val="0"/>
              </a:spcAft>
              <a:buNone/>
            </a:pPr>
            <a:br>
              <a:rPr lang="en-US"/>
            </a:br>
            <a:br>
              <a:rPr lang="en-US"/>
            </a:b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8" name="Google Shape;178;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0"/>
        <p:cNvGrpSpPr/>
        <p:nvPr/>
      </p:nvGrpSpPr>
      <p:grpSpPr>
        <a:xfrm>
          <a:off x="0" y="0"/>
          <a:ext cx="0" cy="0"/>
          <a:chOff x="0" y="0"/>
          <a:chExt cx="0" cy="0"/>
        </a:xfrm>
      </p:grpSpPr>
      <p:pic>
        <p:nvPicPr>
          <p:cNvPr id="21" name="Google Shape;21;p44"/>
          <p:cNvPicPr preferRelativeResize="0"/>
          <p:nvPr/>
        </p:nvPicPr>
        <p:blipFill rotWithShape="1">
          <a:blip r:embed="rId2">
            <a:alphaModFix/>
          </a:blip>
          <a:srcRect l="11767" t="230" r="30885" b="-230"/>
          <a:stretch/>
        </p:blipFill>
        <p:spPr>
          <a:xfrm>
            <a:off x="6520550" y="0"/>
            <a:ext cx="5671450" cy="6591625"/>
          </a:xfrm>
          <a:prstGeom prst="rect">
            <a:avLst/>
          </a:prstGeom>
          <a:noFill/>
          <a:ln>
            <a:noFill/>
          </a:ln>
        </p:spPr>
      </p:pic>
      <p:sp>
        <p:nvSpPr>
          <p:cNvPr id="22" name="Google Shape;22;p44"/>
          <p:cNvSpPr txBox="1">
            <a:spLocks noGrp="1"/>
          </p:cNvSpPr>
          <p:nvPr>
            <p:ph type="ctrTitle"/>
          </p:nvPr>
        </p:nvSpPr>
        <p:spPr>
          <a:xfrm>
            <a:off x="441132" y="1915893"/>
            <a:ext cx="6030168" cy="2867315"/>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accent1"/>
              </a:buClr>
              <a:buSzPts val="6000"/>
              <a:buFont typeface="Open Sans"/>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44"/>
          <p:cNvSpPr txBox="1">
            <a:spLocks noGrp="1"/>
          </p:cNvSpPr>
          <p:nvPr>
            <p:ph type="subTitle" idx="1"/>
          </p:nvPr>
        </p:nvSpPr>
        <p:spPr>
          <a:xfrm>
            <a:off x="441132" y="4928747"/>
            <a:ext cx="6030168" cy="942601"/>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grpSp>
        <p:nvGrpSpPr>
          <p:cNvPr id="24" name="Google Shape;24;p44"/>
          <p:cNvGrpSpPr/>
          <p:nvPr/>
        </p:nvGrpSpPr>
        <p:grpSpPr>
          <a:xfrm>
            <a:off x="441132" y="802307"/>
            <a:ext cx="4244100" cy="996900"/>
            <a:chOff x="900898" y="880853"/>
            <a:chExt cx="4244100" cy="996900"/>
          </a:xfrm>
        </p:grpSpPr>
        <p:sp>
          <p:nvSpPr>
            <p:cNvPr id="25" name="Google Shape;25;p44"/>
            <p:cNvSpPr/>
            <p:nvPr/>
          </p:nvSpPr>
          <p:spPr>
            <a:xfrm>
              <a:off x="900898" y="880853"/>
              <a:ext cx="4244100" cy="996900"/>
            </a:xfrm>
            <a:prstGeom prst="rect">
              <a:avLst/>
            </a:prstGeom>
            <a:solidFill>
              <a:srgbClr val="FFAE2B"/>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Open Sans"/>
                <a:buNone/>
              </a:pPr>
              <a:endParaRPr sz="1800" b="0" i="0" u="none" strike="noStrike" cap="none">
                <a:solidFill>
                  <a:schemeClr val="dk1"/>
                </a:solidFill>
                <a:latin typeface="Open Sans"/>
                <a:ea typeface="Open Sans"/>
                <a:cs typeface="Open Sans"/>
                <a:sym typeface="Open Sans"/>
              </a:endParaRPr>
            </a:p>
          </p:txBody>
        </p:sp>
        <p:sp>
          <p:nvSpPr>
            <p:cNvPr id="26" name="Google Shape;26;p44"/>
            <p:cNvSpPr txBox="1"/>
            <p:nvPr/>
          </p:nvSpPr>
          <p:spPr>
            <a:xfrm>
              <a:off x="998308" y="1023996"/>
              <a:ext cx="4049280" cy="80864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300" b="0" i="0" u="none" strike="noStrike" cap="none" dirty="0">
                  <a:solidFill>
                    <a:schemeClr val="dk1"/>
                  </a:solidFill>
                  <a:latin typeface="Open Sans SemiBold"/>
                  <a:ea typeface="Open Sans SemiBold"/>
                  <a:cs typeface="Open Sans SemiBold"/>
                  <a:sym typeface="Open Sans SemiBold"/>
                </a:rPr>
                <a:t> CIS 4210/5210:  </a:t>
              </a:r>
              <a:br>
                <a:rPr lang="en-US" sz="2300" b="0" i="0" u="none" strike="noStrike" cap="none" dirty="0">
                  <a:solidFill>
                    <a:schemeClr val="dk1"/>
                  </a:solidFill>
                  <a:latin typeface="Open Sans SemiBold"/>
                  <a:ea typeface="Open Sans SemiBold"/>
                  <a:cs typeface="Open Sans SemiBold"/>
                  <a:sym typeface="Open Sans SemiBold"/>
                </a:rPr>
              </a:br>
              <a:r>
                <a:rPr lang="en-US" sz="2300" b="0" i="0" u="none" strike="noStrike" cap="none" dirty="0">
                  <a:solidFill>
                    <a:schemeClr val="dk1"/>
                  </a:solidFill>
                  <a:latin typeface="Open Sans SemiBold"/>
                  <a:ea typeface="Open Sans SemiBold"/>
                  <a:cs typeface="Open Sans SemiBold"/>
                  <a:sym typeface="Open Sans SemiBold"/>
                </a:rPr>
                <a:t> ARTIFICIAL INTELLIGENCE </a:t>
              </a:r>
              <a:endParaRPr sz="1300" b="0" i="0" u="none" strike="noStrike" cap="none" dirty="0">
                <a:solidFill>
                  <a:schemeClr val="dk1"/>
                </a:solidFill>
                <a:latin typeface="Open Sans SemiBold"/>
                <a:ea typeface="Open Sans SemiBold"/>
                <a:cs typeface="Open Sans SemiBold"/>
                <a:sym typeface="Open Sans SemiBold"/>
              </a:endParaRPr>
            </a:p>
          </p:txBody>
        </p:sp>
      </p:grpSp>
      <p:sp>
        <p:nvSpPr>
          <p:cNvPr id="27" name="Google Shape;27;p44"/>
          <p:cNvSpPr/>
          <p:nvPr/>
        </p:nvSpPr>
        <p:spPr>
          <a:xfrm>
            <a:off x="0" y="5915450"/>
            <a:ext cx="12192000" cy="942600"/>
          </a:xfrm>
          <a:prstGeom prst="rect">
            <a:avLst/>
          </a:prstGeom>
          <a:solidFill>
            <a:srgbClr val="37066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8" name="Google Shape;28;p44"/>
          <p:cNvPicPr preferRelativeResize="0"/>
          <p:nvPr/>
        </p:nvPicPr>
        <p:blipFill rotWithShape="1">
          <a:blip r:embed="rId3">
            <a:alphaModFix/>
          </a:blip>
          <a:srcRect r="-12320"/>
          <a:stretch/>
        </p:blipFill>
        <p:spPr>
          <a:xfrm>
            <a:off x="218075" y="6016887"/>
            <a:ext cx="2244059" cy="695625"/>
          </a:xfrm>
          <a:prstGeom prst="rect">
            <a:avLst/>
          </a:prstGeom>
          <a:noFill/>
          <a:ln>
            <a:noFill/>
          </a:ln>
          <a:effectLst>
            <a:outerShdw blurRad="985838" dist="28575" algn="bl" rotWithShape="0">
              <a:srgbClr val="000000">
                <a:alpha val="85490"/>
              </a:srgbClr>
            </a:outerShdw>
          </a:effectLst>
        </p:spPr>
      </p:pic>
      <p:pic>
        <p:nvPicPr>
          <p:cNvPr id="29" name="Google Shape;29;p44"/>
          <p:cNvPicPr preferRelativeResize="0"/>
          <p:nvPr/>
        </p:nvPicPr>
        <p:blipFill rotWithShape="1">
          <a:blip r:embed="rId4">
            <a:alphaModFix/>
          </a:blip>
          <a:srcRect/>
          <a:stretch/>
        </p:blipFill>
        <p:spPr>
          <a:xfrm>
            <a:off x="9636596" y="3255529"/>
            <a:ext cx="2242775" cy="3107825"/>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83"/>
        <p:cNvGrpSpPr/>
        <p:nvPr/>
      </p:nvGrpSpPr>
      <p:grpSpPr>
        <a:xfrm>
          <a:off x="0" y="0"/>
          <a:ext cx="0" cy="0"/>
          <a:chOff x="0" y="0"/>
          <a:chExt cx="0" cy="0"/>
        </a:xfrm>
      </p:grpSpPr>
      <p:sp>
        <p:nvSpPr>
          <p:cNvPr id="84" name="Google Shape;84;p53"/>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accent1"/>
              </a:buClr>
              <a:buSzPts val="3200"/>
              <a:buFont typeface="Open Sans"/>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5" name="Google Shape;85;p53"/>
          <p:cNvSpPr>
            <a:spLocks noGrp="1"/>
          </p:cNvSpPr>
          <p:nvPr>
            <p:ph type="pic" idx="2"/>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Open Sans"/>
                <a:ea typeface="Open Sans"/>
                <a:cs typeface="Open Sans"/>
                <a:sym typeface="Open Sans"/>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Open Sans"/>
                <a:ea typeface="Open Sans"/>
                <a:cs typeface="Open Sans"/>
                <a:sym typeface="Open Sans"/>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Open Sans"/>
                <a:ea typeface="Open Sans"/>
                <a:cs typeface="Open Sans"/>
                <a:sym typeface="Open Sans"/>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Open Sans"/>
                <a:ea typeface="Open Sans"/>
                <a:cs typeface="Open Sans"/>
                <a:sym typeface="Open Sans"/>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Open Sans"/>
                <a:ea typeface="Open Sans"/>
                <a:cs typeface="Open Sans"/>
                <a:sym typeface="Open Sans"/>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Open Sans"/>
                <a:ea typeface="Open Sans"/>
                <a:cs typeface="Open Sans"/>
                <a:sym typeface="Open Sans"/>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Open Sans"/>
                <a:ea typeface="Open Sans"/>
                <a:cs typeface="Open Sans"/>
                <a:sym typeface="Open Sans"/>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Open Sans"/>
                <a:ea typeface="Open Sans"/>
                <a:cs typeface="Open Sans"/>
                <a:sym typeface="Open Sans"/>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Open Sans"/>
                <a:ea typeface="Open Sans"/>
                <a:cs typeface="Open Sans"/>
                <a:sym typeface="Open Sans"/>
              </a:defRPr>
            </a:lvl9pPr>
          </a:lstStyle>
          <a:p>
            <a:endParaRPr/>
          </a:p>
        </p:txBody>
      </p:sp>
      <p:sp>
        <p:nvSpPr>
          <p:cNvPr id="86" name="Google Shape;86;p53"/>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87" name="Google Shape;87;p53"/>
          <p:cNvSpPr txBox="1">
            <a:spLocks noGrp="1"/>
          </p:cNvSpPr>
          <p:nvPr>
            <p:ph type="ftr" idx="11"/>
          </p:nvPr>
        </p:nvSpPr>
        <p:spPr>
          <a:xfrm>
            <a:off x="4038600" y="6492875"/>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8" name="Google Shape;88;p53"/>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89" name="Google Shape;89;p53"/>
          <p:cNvSpPr txBox="1">
            <a:spLocks noGrp="1"/>
          </p:cNvSpPr>
          <p:nvPr>
            <p:ph type="dt" idx="10"/>
          </p:nvPr>
        </p:nvSpPr>
        <p:spPr>
          <a:xfrm>
            <a:off x="2361077" y="6501551"/>
            <a:ext cx="871995"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sz="1200">
                <a:solidFill>
                  <a:schemeClr val="accen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90"/>
        <p:cNvGrpSpPr/>
        <p:nvPr/>
      </p:nvGrpSpPr>
      <p:grpSpPr>
        <a:xfrm>
          <a:off x="0" y="0"/>
          <a:ext cx="0" cy="0"/>
          <a:chOff x="0" y="0"/>
          <a:chExt cx="0" cy="0"/>
        </a:xfrm>
      </p:grpSpPr>
      <p:sp>
        <p:nvSpPr>
          <p:cNvPr id="91" name="Google Shape;91;p54"/>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2" name="Google Shape;92;p54"/>
          <p:cNvSpPr txBox="1">
            <a:spLocks noGrp="1"/>
          </p:cNvSpPr>
          <p:nvPr>
            <p:ph type="body" idx="1"/>
          </p:nvPr>
        </p:nvSpPr>
        <p:spPr>
          <a:xfrm rot="5400000">
            <a:off x="3260555" y="-1512335"/>
            <a:ext cx="4793836" cy="105156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800"/>
              <a:buNone/>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3" name="Google Shape;93;p54"/>
          <p:cNvSpPr txBox="1">
            <a:spLocks noGrp="1"/>
          </p:cNvSpPr>
          <p:nvPr>
            <p:ph type="ftr" idx="11"/>
          </p:nvPr>
        </p:nvSpPr>
        <p:spPr>
          <a:xfrm>
            <a:off x="4038600" y="6492875"/>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4" name="Google Shape;94;p54"/>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95" name="Google Shape;95;p54"/>
          <p:cNvSpPr txBox="1">
            <a:spLocks noGrp="1"/>
          </p:cNvSpPr>
          <p:nvPr>
            <p:ph type="dt" idx="10"/>
          </p:nvPr>
        </p:nvSpPr>
        <p:spPr>
          <a:xfrm>
            <a:off x="2361077" y="6501551"/>
            <a:ext cx="871995"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sz="1200">
                <a:solidFill>
                  <a:schemeClr val="accen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96"/>
        <p:cNvGrpSpPr/>
        <p:nvPr/>
      </p:nvGrpSpPr>
      <p:grpSpPr>
        <a:xfrm>
          <a:off x="0" y="0"/>
          <a:ext cx="0" cy="0"/>
          <a:chOff x="0" y="0"/>
          <a:chExt cx="0" cy="0"/>
        </a:xfrm>
      </p:grpSpPr>
      <p:sp>
        <p:nvSpPr>
          <p:cNvPr id="97" name="Google Shape;97;p55"/>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8" name="Google Shape;98;p55"/>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800"/>
              <a:buNone/>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9" name="Google Shape;99;p55"/>
          <p:cNvSpPr txBox="1">
            <a:spLocks noGrp="1"/>
          </p:cNvSpPr>
          <p:nvPr>
            <p:ph type="ftr" idx="11"/>
          </p:nvPr>
        </p:nvSpPr>
        <p:spPr>
          <a:xfrm>
            <a:off x="4038600" y="6492875"/>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0" name="Google Shape;100;p55"/>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101" name="Google Shape;101;p55"/>
          <p:cNvSpPr txBox="1">
            <a:spLocks noGrp="1"/>
          </p:cNvSpPr>
          <p:nvPr>
            <p:ph type="dt" idx="10"/>
          </p:nvPr>
        </p:nvSpPr>
        <p:spPr>
          <a:xfrm>
            <a:off x="2361077" y="6501551"/>
            <a:ext cx="871995"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sz="1200">
                <a:solidFill>
                  <a:schemeClr val="accen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Vertical Title and Text 1">
  <p:cSld name="VERTICAL_TITLE_AND_VERTICAL_TEXT_1">
    <p:spTree>
      <p:nvGrpSpPr>
        <p:cNvPr id="1" name="Shape 102"/>
        <p:cNvGrpSpPr/>
        <p:nvPr/>
      </p:nvGrpSpPr>
      <p:grpSpPr>
        <a:xfrm>
          <a:off x="0" y="0"/>
          <a:ext cx="0" cy="0"/>
          <a:chOff x="0" y="0"/>
          <a:chExt cx="0" cy="0"/>
        </a:xfrm>
      </p:grpSpPr>
      <p:sp>
        <p:nvSpPr>
          <p:cNvPr id="103" name="Google Shape;103;gbe8d35ab8a_0_66"/>
          <p:cNvSpPr/>
          <p:nvPr/>
        </p:nvSpPr>
        <p:spPr>
          <a:xfrm>
            <a:off x="0" y="0"/>
            <a:ext cx="12192000" cy="685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0"/>
        <p:cNvGrpSpPr/>
        <p:nvPr/>
      </p:nvGrpSpPr>
      <p:grpSpPr>
        <a:xfrm>
          <a:off x="0" y="0"/>
          <a:ext cx="0" cy="0"/>
          <a:chOff x="0" y="0"/>
          <a:chExt cx="0" cy="0"/>
        </a:xfrm>
      </p:grpSpPr>
      <p:sp>
        <p:nvSpPr>
          <p:cNvPr id="31" name="Google Shape;31;p45"/>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2" name="Google Shape;32;p45"/>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800"/>
              <a:buNone/>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 name="Google Shape;33;p45"/>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800"/>
              <a:buNone/>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4" name="Google Shape;34;p45"/>
          <p:cNvSpPr txBox="1">
            <a:spLocks noGrp="1"/>
          </p:cNvSpPr>
          <p:nvPr>
            <p:ph type="ftr" idx="11"/>
          </p:nvPr>
        </p:nvSpPr>
        <p:spPr>
          <a:xfrm>
            <a:off x="4038600" y="6492875"/>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45"/>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36" name="Google Shape;36;p45"/>
          <p:cNvSpPr txBox="1">
            <a:spLocks noGrp="1"/>
          </p:cNvSpPr>
          <p:nvPr>
            <p:ph type="dt" idx="10"/>
          </p:nvPr>
        </p:nvSpPr>
        <p:spPr>
          <a:xfrm>
            <a:off x="2361077" y="6501551"/>
            <a:ext cx="871995"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sz="1200">
                <a:solidFill>
                  <a:schemeClr val="accen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37"/>
        <p:cNvGrpSpPr/>
        <p:nvPr/>
      </p:nvGrpSpPr>
      <p:grpSpPr>
        <a:xfrm>
          <a:off x="0" y="0"/>
          <a:ext cx="0" cy="0"/>
          <a:chOff x="0" y="0"/>
          <a:chExt cx="0" cy="0"/>
        </a:xfrm>
      </p:grpSpPr>
      <p:sp>
        <p:nvSpPr>
          <p:cNvPr id="38" name="Google Shape;38;p46"/>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9" name="Google Shape;39;p46"/>
          <p:cNvSpPr txBox="1">
            <a:spLocks noGrp="1"/>
          </p:cNvSpPr>
          <p:nvPr>
            <p:ph type="body" idx="1"/>
          </p:nvPr>
        </p:nvSpPr>
        <p:spPr>
          <a:xfrm>
            <a:off x="399673" y="1348547"/>
            <a:ext cx="10515600" cy="4793836"/>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800"/>
              <a:buNone/>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p46"/>
          <p:cNvSpPr txBox="1">
            <a:spLocks noGrp="1"/>
          </p:cNvSpPr>
          <p:nvPr>
            <p:ph type="ftr" idx="11"/>
          </p:nvPr>
        </p:nvSpPr>
        <p:spPr>
          <a:xfrm>
            <a:off x="4038600" y="6492875"/>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 name="Google Shape;41;p46"/>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42" name="Google Shape;42;p46"/>
          <p:cNvSpPr txBox="1">
            <a:spLocks noGrp="1"/>
          </p:cNvSpPr>
          <p:nvPr>
            <p:ph type="dt" idx="10"/>
          </p:nvPr>
        </p:nvSpPr>
        <p:spPr>
          <a:xfrm>
            <a:off x="2361077" y="6501551"/>
            <a:ext cx="871995"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sz="1200">
                <a:solidFill>
                  <a:schemeClr val="accen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3"/>
        <p:cNvGrpSpPr/>
        <p:nvPr/>
      </p:nvGrpSpPr>
      <p:grpSpPr>
        <a:xfrm>
          <a:off x="0" y="0"/>
          <a:ext cx="0" cy="0"/>
          <a:chOff x="0" y="0"/>
          <a:chExt cx="0" cy="0"/>
        </a:xfrm>
      </p:grpSpPr>
      <p:sp>
        <p:nvSpPr>
          <p:cNvPr id="44" name="Google Shape;44;p47"/>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5" name="Google Shape;45;p47"/>
          <p:cNvSpPr txBox="1">
            <a:spLocks noGrp="1"/>
          </p:cNvSpPr>
          <p:nvPr>
            <p:ph type="ftr" idx="11"/>
          </p:nvPr>
        </p:nvSpPr>
        <p:spPr>
          <a:xfrm>
            <a:off x="4038600" y="6492875"/>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 name="Google Shape;46;p47"/>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47" name="Google Shape;47;p47"/>
          <p:cNvSpPr txBox="1">
            <a:spLocks noGrp="1"/>
          </p:cNvSpPr>
          <p:nvPr>
            <p:ph type="dt" idx="10"/>
          </p:nvPr>
        </p:nvSpPr>
        <p:spPr>
          <a:xfrm>
            <a:off x="2361077" y="6501551"/>
            <a:ext cx="871995"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sz="1200">
                <a:solidFill>
                  <a:schemeClr val="accen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8"/>
        <p:cNvGrpSpPr/>
        <p:nvPr/>
      </p:nvGrpSpPr>
      <p:grpSpPr>
        <a:xfrm>
          <a:off x="0" y="0"/>
          <a:ext cx="0" cy="0"/>
          <a:chOff x="0" y="0"/>
          <a:chExt cx="0" cy="0"/>
        </a:xfrm>
      </p:grpSpPr>
      <p:sp>
        <p:nvSpPr>
          <p:cNvPr id="49" name="Google Shape;49;p48"/>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accent1"/>
              </a:buClr>
              <a:buSzPts val="6000"/>
              <a:buFont typeface="Open Sans"/>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0" name="Google Shape;50;p48"/>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51" name="Google Shape;51;p48"/>
          <p:cNvSpPr txBox="1">
            <a:spLocks noGrp="1"/>
          </p:cNvSpPr>
          <p:nvPr>
            <p:ph type="ftr" idx="11"/>
          </p:nvPr>
        </p:nvSpPr>
        <p:spPr>
          <a:xfrm>
            <a:off x="4038600" y="6492875"/>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48"/>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53" name="Google Shape;53;p48"/>
          <p:cNvSpPr txBox="1">
            <a:spLocks noGrp="1"/>
          </p:cNvSpPr>
          <p:nvPr>
            <p:ph type="dt" idx="10"/>
          </p:nvPr>
        </p:nvSpPr>
        <p:spPr>
          <a:xfrm>
            <a:off x="2361077" y="6501551"/>
            <a:ext cx="871995"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sz="1200">
                <a:solidFill>
                  <a:schemeClr val="accen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4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accent1"/>
              </a:buClr>
              <a:buSzPts val="3200"/>
              <a:buFont typeface="Open Sans"/>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4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3200"/>
              <a:buNone/>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57" name="Google Shape;57;p4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58" name="Google Shape;58;p49"/>
          <p:cNvSpPr txBox="1">
            <a:spLocks noGrp="1"/>
          </p:cNvSpPr>
          <p:nvPr>
            <p:ph type="ftr" idx="11"/>
          </p:nvPr>
        </p:nvSpPr>
        <p:spPr>
          <a:xfrm>
            <a:off x="4038600" y="6492875"/>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49"/>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60" name="Google Shape;60;p49"/>
          <p:cNvSpPr txBox="1">
            <a:spLocks noGrp="1"/>
          </p:cNvSpPr>
          <p:nvPr>
            <p:ph type="dt" idx="10"/>
          </p:nvPr>
        </p:nvSpPr>
        <p:spPr>
          <a:xfrm>
            <a:off x="2361077" y="6501551"/>
            <a:ext cx="871995"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sz="1200">
                <a:solidFill>
                  <a:schemeClr val="accen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1"/>
        <p:cNvGrpSpPr/>
        <p:nvPr/>
      </p:nvGrpSpPr>
      <p:grpSpPr>
        <a:xfrm>
          <a:off x="0" y="0"/>
          <a:ext cx="0" cy="0"/>
          <a:chOff x="0" y="0"/>
          <a:chExt cx="0" cy="0"/>
        </a:xfrm>
      </p:grpSpPr>
      <p:sp>
        <p:nvSpPr>
          <p:cNvPr id="62" name="Google Shape;62;p50"/>
          <p:cNvSpPr/>
          <p:nvPr/>
        </p:nvSpPr>
        <p:spPr>
          <a:xfrm>
            <a:off x="-83457" y="6477624"/>
            <a:ext cx="12438744" cy="49649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63" name="Google Shape;63;p50"/>
          <p:cNvSpPr txBox="1">
            <a:spLocks noGrp="1"/>
          </p:cNvSpPr>
          <p:nvPr>
            <p:ph type="ftr" idx="11"/>
          </p:nvPr>
        </p:nvSpPr>
        <p:spPr>
          <a:xfrm>
            <a:off x="4038600" y="6492875"/>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50"/>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a:solidFill>
                  <a:schemeClr val="lt2"/>
                </a:solidFill>
                <a:latin typeface="Open Sans"/>
                <a:ea typeface="Open Sans"/>
                <a:cs typeface="Open Sans"/>
                <a:sym typeface="Open Sans"/>
              </a:defRPr>
            </a:lvl1pPr>
            <a:lvl2pPr marL="0" lvl="1" indent="0" algn="r">
              <a:spcBef>
                <a:spcPts val="0"/>
              </a:spcBef>
              <a:buNone/>
              <a:defRPr sz="1200">
                <a:solidFill>
                  <a:schemeClr val="lt2"/>
                </a:solidFill>
                <a:latin typeface="Open Sans"/>
                <a:ea typeface="Open Sans"/>
                <a:cs typeface="Open Sans"/>
                <a:sym typeface="Open Sans"/>
              </a:defRPr>
            </a:lvl2pPr>
            <a:lvl3pPr marL="0" lvl="2" indent="0" algn="r">
              <a:spcBef>
                <a:spcPts val="0"/>
              </a:spcBef>
              <a:buNone/>
              <a:defRPr sz="1200">
                <a:solidFill>
                  <a:schemeClr val="lt2"/>
                </a:solidFill>
                <a:latin typeface="Open Sans"/>
                <a:ea typeface="Open Sans"/>
                <a:cs typeface="Open Sans"/>
                <a:sym typeface="Open Sans"/>
              </a:defRPr>
            </a:lvl3pPr>
            <a:lvl4pPr marL="0" lvl="3" indent="0" algn="r">
              <a:spcBef>
                <a:spcPts val="0"/>
              </a:spcBef>
              <a:buNone/>
              <a:defRPr sz="1200">
                <a:solidFill>
                  <a:schemeClr val="lt2"/>
                </a:solidFill>
                <a:latin typeface="Open Sans"/>
                <a:ea typeface="Open Sans"/>
                <a:cs typeface="Open Sans"/>
                <a:sym typeface="Open Sans"/>
              </a:defRPr>
            </a:lvl4pPr>
            <a:lvl5pPr marL="0" lvl="4" indent="0" algn="r">
              <a:spcBef>
                <a:spcPts val="0"/>
              </a:spcBef>
              <a:buNone/>
              <a:defRPr sz="1200">
                <a:solidFill>
                  <a:schemeClr val="lt2"/>
                </a:solidFill>
                <a:latin typeface="Open Sans"/>
                <a:ea typeface="Open Sans"/>
                <a:cs typeface="Open Sans"/>
                <a:sym typeface="Open Sans"/>
              </a:defRPr>
            </a:lvl5pPr>
            <a:lvl6pPr marL="0" lvl="5" indent="0" algn="r">
              <a:spcBef>
                <a:spcPts val="0"/>
              </a:spcBef>
              <a:buNone/>
              <a:defRPr sz="1200">
                <a:solidFill>
                  <a:schemeClr val="lt2"/>
                </a:solidFill>
                <a:latin typeface="Open Sans"/>
                <a:ea typeface="Open Sans"/>
                <a:cs typeface="Open Sans"/>
                <a:sym typeface="Open Sans"/>
              </a:defRPr>
            </a:lvl6pPr>
            <a:lvl7pPr marL="0" lvl="6" indent="0" algn="r">
              <a:spcBef>
                <a:spcPts val="0"/>
              </a:spcBef>
              <a:buNone/>
              <a:defRPr sz="1200">
                <a:solidFill>
                  <a:schemeClr val="lt2"/>
                </a:solidFill>
                <a:latin typeface="Open Sans"/>
                <a:ea typeface="Open Sans"/>
                <a:cs typeface="Open Sans"/>
                <a:sym typeface="Open Sans"/>
              </a:defRPr>
            </a:lvl7pPr>
            <a:lvl8pPr marL="0" lvl="7" indent="0" algn="r">
              <a:spcBef>
                <a:spcPts val="0"/>
              </a:spcBef>
              <a:buNone/>
              <a:defRPr sz="1200">
                <a:solidFill>
                  <a:schemeClr val="lt2"/>
                </a:solidFill>
                <a:latin typeface="Open Sans"/>
                <a:ea typeface="Open Sans"/>
                <a:cs typeface="Open Sans"/>
                <a:sym typeface="Open Sans"/>
              </a:defRPr>
            </a:lvl8pPr>
            <a:lvl9pPr marL="0" lvl="8" indent="0" algn="r">
              <a:spcBef>
                <a:spcPts val="0"/>
              </a:spcBef>
              <a:buNone/>
              <a:defRPr sz="1200">
                <a:solidFill>
                  <a:schemeClr val="lt2"/>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US"/>
              <a:t>‹#›</a:t>
            </a:fld>
            <a:endParaRPr/>
          </a:p>
        </p:txBody>
      </p:sp>
      <p:sp>
        <p:nvSpPr>
          <p:cNvPr id="65" name="Google Shape;65;p50"/>
          <p:cNvSpPr/>
          <p:nvPr/>
        </p:nvSpPr>
        <p:spPr>
          <a:xfrm>
            <a:off x="11543071" y="0"/>
            <a:ext cx="648929" cy="4109884"/>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pic>
        <p:nvPicPr>
          <p:cNvPr id="66" name="Google Shape;66;p50"/>
          <p:cNvPicPr preferRelativeResize="0"/>
          <p:nvPr/>
        </p:nvPicPr>
        <p:blipFill rotWithShape="1">
          <a:blip r:embed="rId2">
            <a:alphaModFix amt="40000"/>
          </a:blip>
          <a:srcRect/>
          <a:stretch/>
        </p:blipFill>
        <p:spPr>
          <a:xfrm>
            <a:off x="156750" y="6547264"/>
            <a:ext cx="1981200" cy="27432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Content over Text" type="objOverTx">
  <p:cSld name="OBJECT_OVER_TEXT">
    <p:spTree>
      <p:nvGrpSpPr>
        <p:cNvPr id="1" name="Shape 67"/>
        <p:cNvGrpSpPr/>
        <p:nvPr/>
      </p:nvGrpSpPr>
      <p:grpSpPr>
        <a:xfrm>
          <a:off x="0" y="0"/>
          <a:ext cx="0" cy="0"/>
          <a:chOff x="0" y="0"/>
          <a:chExt cx="0" cy="0"/>
        </a:xfrm>
      </p:grpSpPr>
      <p:sp>
        <p:nvSpPr>
          <p:cNvPr id="68" name="Google Shape;68;p51"/>
          <p:cNvSpPr txBox="1">
            <a:spLocks noGrp="1"/>
          </p:cNvSpPr>
          <p:nvPr>
            <p:ph type="title"/>
          </p:nvPr>
        </p:nvSpPr>
        <p:spPr>
          <a:xfrm>
            <a:off x="914400" y="609600"/>
            <a:ext cx="10363200" cy="4572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9" name="Google Shape;69;p51"/>
          <p:cNvSpPr txBox="1">
            <a:spLocks noGrp="1"/>
          </p:cNvSpPr>
          <p:nvPr>
            <p:ph type="body" idx="1"/>
          </p:nvPr>
        </p:nvSpPr>
        <p:spPr>
          <a:xfrm>
            <a:off x="914400" y="1295400"/>
            <a:ext cx="10363200" cy="22098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800"/>
              <a:buNone/>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0" name="Google Shape;70;p51"/>
          <p:cNvSpPr txBox="1">
            <a:spLocks noGrp="1"/>
          </p:cNvSpPr>
          <p:nvPr>
            <p:ph type="body" idx="2"/>
          </p:nvPr>
        </p:nvSpPr>
        <p:spPr>
          <a:xfrm>
            <a:off x="914400" y="3657600"/>
            <a:ext cx="10363200" cy="22098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800"/>
              <a:buNone/>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1" name="Google Shape;71;p51"/>
          <p:cNvSpPr txBox="1">
            <a:spLocks noGrp="1"/>
          </p:cNvSpPr>
          <p:nvPr>
            <p:ph type="dt" idx="10"/>
          </p:nvPr>
        </p:nvSpPr>
        <p:spPr>
          <a:xfrm>
            <a:off x="2361077" y="6501551"/>
            <a:ext cx="871995"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51"/>
          <p:cNvSpPr txBox="1">
            <a:spLocks noGrp="1"/>
          </p:cNvSpPr>
          <p:nvPr>
            <p:ph type="ftr" idx="11"/>
          </p:nvPr>
        </p:nvSpPr>
        <p:spPr>
          <a:xfrm>
            <a:off x="4038600" y="6492875"/>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51"/>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lvl1pPr marL="0" marR="0" lvl="0" indent="0" algn="r">
              <a:spcBef>
                <a:spcPts val="0"/>
              </a:spcBef>
              <a:buNone/>
              <a:defRPr sz="1200">
                <a:solidFill>
                  <a:schemeClr val="lt1"/>
                </a:solidFill>
                <a:latin typeface="Open Sans"/>
                <a:ea typeface="Open Sans"/>
                <a:cs typeface="Open Sans"/>
                <a:sym typeface="Open Sans"/>
              </a:defRPr>
            </a:lvl1pPr>
            <a:lvl2pPr marL="0" marR="0" lvl="1" indent="0" algn="r">
              <a:spcBef>
                <a:spcPts val="0"/>
              </a:spcBef>
              <a:buNone/>
              <a:defRPr sz="1200">
                <a:solidFill>
                  <a:schemeClr val="lt1"/>
                </a:solidFill>
                <a:latin typeface="Open Sans"/>
                <a:ea typeface="Open Sans"/>
                <a:cs typeface="Open Sans"/>
                <a:sym typeface="Open Sans"/>
              </a:defRPr>
            </a:lvl2pPr>
            <a:lvl3pPr marL="0" marR="0" lvl="2" indent="0" algn="r">
              <a:spcBef>
                <a:spcPts val="0"/>
              </a:spcBef>
              <a:buNone/>
              <a:defRPr sz="1200">
                <a:solidFill>
                  <a:schemeClr val="lt1"/>
                </a:solidFill>
                <a:latin typeface="Open Sans"/>
                <a:ea typeface="Open Sans"/>
                <a:cs typeface="Open Sans"/>
                <a:sym typeface="Open Sans"/>
              </a:defRPr>
            </a:lvl3pPr>
            <a:lvl4pPr marL="0" marR="0" lvl="3" indent="0" algn="r">
              <a:spcBef>
                <a:spcPts val="0"/>
              </a:spcBef>
              <a:buNone/>
              <a:defRPr sz="1200">
                <a:solidFill>
                  <a:schemeClr val="lt1"/>
                </a:solidFill>
                <a:latin typeface="Open Sans"/>
                <a:ea typeface="Open Sans"/>
                <a:cs typeface="Open Sans"/>
                <a:sym typeface="Open Sans"/>
              </a:defRPr>
            </a:lvl4pPr>
            <a:lvl5pPr marL="0" marR="0" lvl="4" indent="0" algn="r">
              <a:spcBef>
                <a:spcPts val="0"/>
              </a:spcBef>
              <a:buNone/>
              <a:defRPr sz="1200">
                <a:solidFill>
                  <a:schemeClr val="lt1"/>
                </a:solidFill>
                <a:latin typeface="Open Sans"/>
                <a:ea typeface="Open Sans"/>
                <a:cs typeface="Open Sans"/>
                <a:sym typeface="Open Sans"/>
              </a:defRPr>
            </a:lvl5pPr>
            <a:lvl6pPr marL="0" marR="0" lvl="5" indent="0" algn="r">
              <a:spcBef>
                <a:spcPts val="0"/>
              </a:spcBef>
              <a:buNone/>
              <a:defRPr sz="1200">
                <a:solidFill>
                  <a:schemeClr val="lt1"/>
                </a:solidFill>
                <a:latin typeface="Open Sans"/>
                <a:ea typeface="Open Sans"/>
                <a:cs typeface="Open Sans"/>
                <a:sym typeface="Open Sans"/>
              </a:defRPr>
            </a:lvl6pPr>
            <a:lvl7pPr marL="0" marR="0" lvl="6" indent="0" algn="r">
              <a:spcBef>
                <a:spcPts val="0"/>
              </a:spcBef>
              <a:buNone/>
              <a:defRPr sz="1200">
                <a:solidFill>
                  <a:schemeClr val="lt1"/>
                </a:solidFill>
                <a:latin typeface="Open Sans"/>
                <a:ea typeface="Open Sans"/>
                <a:cs typeface="Open Sans"/>
                <a:sym typeface="Open Sans"/>
              </a:defRPr>
            </a:lvl7pPr>
            <a:lvl8pPr marL="0" marR="0" lvl="7" indent="0" algn="r">
              <a:spcBef>
                <a:spcPts val="0"/>
              </a:spcBef>
              <a:buNone/>
              <a:defRPr sz="1200">
                <a:solidFill>
                  <a:schemeClr val="lt1"/>
                </a:solidFill>
                <a:latin typeface="Open Sans"/>
                <a:ea typeface="Open Sans"/>
                <a:cs typeface="Open Sans"/>
                <a:sym typeface="Open Sans"/>
              </a:defRPr>
            </a:lvl8pPr>
            <a:lvl9pPr marL="0" marR="0" lvl="8" indent="0" algn="r">
              <a:spcBef>
                <a:spcPts val="0"/>
              </a:spcBef>
              <a:buNone/>
              <a:defRPr sz="1200">
                <a:solidFill>
                  <a:schemeClr val="lt1"/>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74"/>
        <p:cNvGrpSpPr/>
        <p:nvPr/>
      </p:nvGrpSpPr>
      <p:grpSpPr>
        <a:xfrm>
          <a:off x="0" y="0"/>
          <a:ext cx="0" cy="0"/>
          <a:chOff x="0" y="0"/>
          <a:chExt cx="0" cy="0"/>
        </a:xfrm>
      </p:grpSpPr>
      <p:sp>
        <p:nvSpPr>
          <p:cNvPr id="75" name="Google Shape;75;p52"/>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52"/>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77" name="Google Shape;77;p52"/>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800"/>
              <a:buNone/>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8" name="Google Shape;78;p52"/>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79" name="Google Shape;79;p52"/>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800"/>
              <a:buNone/>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0" name="Google Shape;80;p52"/>
          <p:cNvSpPr txBox="1">
            <a:spLocks noGrp="1"/>
          </p:cNvSpPr>
          <p:nvPr>
            <p:ph type="ftr" idx="11"/>
          </p:nvPr>
        </p:nvSpPr>
        <p:spPr>
          <a:xfrm>
            <a:off x="4038600" y="6492875"/>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1" name="Google Shape;81;p52"/>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82" name="Google Shape;82;p52"/>
          <p:cNvSpPr txBox="1">
            <a:spLocks noGrp="1"/>
          </p:cNvSpPr>
          <p:nvPr>
            <p:ph type="dt" idx="10"/>
          </p:nvPr>
        </p:nvSpPr>
        <p:spPr>
          <a:xfrm>
            <a:off x="2361077" y="6501551"/>
            <a:ext cx="871995"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sz="1200">
                <a:solidFill>
                  <a:schemeClr val="accen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43"/>
          <p:cNvSpPr/>
          <p:nvPr/>
        </p:nvSpPr>
        <p:spPr>
          <a:xfrm>
            <a:off x="0" y="6486300"/>
            <a:ext cx="12192000" cy="371700"/>
          </a:xfrm>
          <a:prstGeom prst="rect">
            <a:avLst/>
          </a:prstGeom>
          <a:solidFill>
            <a:srgbClr val="37066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1" name="Google Shape;11;p43"/>
          <p:cNvPicPr preferRelativeResize="0"/>
          <p:nvPr/>
        </p:nvPicPr>
        <p:blipFill rotWithShape="1">
          <a:blip r:embed="rId15">
            <a:alphaModFix/>
          </a:blip>
          <a:srcRect/>
          <a:stretch/>
        </p:blipFill>
        <p:spPr>
          <a:xfrm>
            <a:off x="53875" y="6501549"/>
            <a:ext cx="1780175" cy="341200"/>
          </a:xfrm>
          <a:prstGeom prst="rect">
            <a:avLst/>
          </a:prstGeom>
          <a:noFill/>
          <a:ln>
            <a:noFill/>
          </a:ln>
        </p:spPr>
      </p:pic>
      <p:sp>
        <p:nvSpPr>
          <p:cNvPr id="12" name="Google Shape;12;p43"/>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accent1"/>
              </a:buClr>
              <a:buSzPts val="3200"/>
              <a:buFont typeface="Open Sans"/>
              <a:buNone/>
              <a:defRPr sz="3200" b="1" i="0" u="none" strike="noStrike" cap="none">
                <a:solidFill>
                  <a:schemeClr val="accent1"/>
                </a:solidFill>
                <a:latin typeface="Open Sans"/>
                <a:ea typeface="Open Sans"/>
                <a:cs typeface="Open Sans"/>
                <a:sym typeface="Open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3" name="Google Shape;13;p43"/>
          <p:cNvSpPr txBox="1">
            <a:spLocks noGrp="1"/>
          </p:cNvSpPr>
          <p:nvPr>
            <p:ph type="body" idx="1"/>
          </p:nvPr>
        </p:nvSpPr>
        <p:spPr>
          <a:xfrm>
            <a:off x="399673" y="1348547"/>
            <a:ext cx="10515600" cy="4793836"/>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90000"/>
              </a:lnSpc>
              <a:spcBef>
                <a:spcPts val="1000"/>
              </a:spcBef>
              <a:spcAft>
                <a:spcPts val="0"/>
              </a:spcAft>
              <a:buClr>
                <a:schemeClr val="dk1"/>
              </a:buClr>
              <a:buSzPts val="2000"/>
              <a:buFont typeface="Arial"/>
              <a:buNone/>
              <a:defRPr sz="2000" b="0" i="0" u="none" strike="noStrike" cap="none">
                <a:solidFill>
                  <a:schemeClr val="dk1"/>
                </a:solidFill>
                <a:latin typeface="Open Sans"/>
                <a:ea typeface="Open Sans"/>
                <a:cs typeface="Open Sans"/>
                <a:sym typeface="Open Sans"/>
              </a:defRPr>
            </a:lvl1pPr>
            <a:lvl2pPr marL="914400" marR="0" lvl="1"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3pPr>
            <a:lvl4pPr marL="1828800" marR="0" lvl="3"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4pPr>
            <a:lvl5pPr marL="2286000" marR="0" lvl="4"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9pPr>
          </a:lstStyle>
          <a:p>
            <a:endParaRPr/>
          </a:p>
        </p:txBody>
      </p:sp>
      <p:sp>
        <p:nvSpPr>
          <p:cNvPr id="14" name="Google Shape;14;p43"/>
          <p:cNvSpPr txBox="1">
            <a:spLocks noGrp="1"/>
          </p:cNvSpPr>
          <p:nvPr>
            <p:ph type="ftr" idx="11"/>
          </p:nvPr>
        </p:nvSpPr>
        <p:spPr>
          <a:xfrm>
            <a:off x="4038600" y="6492875"/>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chemeClr val="lt1"/>
                </a:solidFill>
                <a:latin typeface="Open Sans"/>
                <a:ea typeface="Open Sans"/>
                <a:cs typeface="Open Sans"/>
                <a:sym typeface="Open Sans"/>
              </a:defRPr>
            </a:lvl1pPr>
            <a:lvl2pPr marR="0" lvl="1" algn="l" rtl="0">
              <a:spcBef>
                <a:spcPts val="0"/>
              </a:spcBef>
              <a:spcAft>
                <a:spcPts val="0"/>
              </a:spcAft>
              <a:buSzPts val="1400"/>
              <a:buNone/>
              <a:defRPr sz="1800" b="0" i="0" u="none" strike="noStrike" cap="none">
                <a:solidFill>
                  <a:schemeClr val="dk1"/>
                </a:solidFill>
                <a:latin typeface="Open Sans"/>
                <a:ea typeface="Open Sans"/>
                <a:cs typeface="Open Sans"/>
                <a:sym typeface="Open Sans"/>
              </a:defRPr>
            </a:lvl2pPr>
            <a:lvl3pPr marR="0" lvl="2" algn="l" rtl="0">
              <a:spcBef>
                <a:spcPts val="0"/>
              </a:spcBef>
              <a:spcAft>
                <a:spcPts val="0"/>
              </a:spcAft>
              <a:buSzPts val="1400"/>
              <a:buNone/>
              <a:defRPr sz="1800" b="0" i="0" u="none" strike="noStrike" cap="none">
                <a:solidFill>
                  <a:schemeClr val="dk1"/>
                </a:solidFill>
                <a:latin typeface="Open Sans"/>
                <a:ea typeface="Open Sans"/>
                <a:cs typeface="Open Sans"/>
                <a:sym typeface="Open Sans"/>
              </a:defRPr>
            </a:lvl3pPr>
            <a:lvl4pPr marR="0" lvl="3" algn="l" rtl="0">
              <a:spcBef>
                <a:spcPts val="0"/>
              </a:spcBef>
              <a:spcAft>
                <a:spcPts val="0"/>
              </a:spcAft>
              <a:buSzPts val="1400"/>
              <a:buNone/>
              <a:defRPr sz="1800" b="0" i="0" u="none" strike="noStrike" cap="none">
                <a:solidFill>
                  <a:schemeClr val="dk1"/>
                </a:solidFill>
                <a:latin typeface="Open Sans"/>
                <a:ea typeface="Open Sans"/>
                <a:cs typeface="Open Sans"/>
                <a:sym typeface="Open Sans"/>
              </a:defRPr>
            </a:lvl4pPr>
            <a:lvl5pPr marR="0" lvl="4" algn="l" rtl="0">
              <a:spcBef>
                <a:spcPts val="0"/>
              </a:spcBef>
              <a:spcAft>
                <a:spcPts val="0"/>
              </a:spcAft>
              <a:buSzPts val="1400"/>
              <a:buNone/>
              <a:defRPr sz="1800" b="0" i="0" u="none" strike="noStrike" cap="none">
                <a:solidFill>
                  <a:schemeClr val="dk1"/>
                </a:solidFill>
                <a:latin typeface="Open Sans"/>
                <a:ea typeface="Open Sans"/>
                <a:cs typeface="Open Sans"/>
                <a:sym typeface="Open Sans"/>
              </a:defRPr>
            </a:lvl5pPr>
            <a:lvl6pPr marR="0" lvl="5" algn="l" rtl="0">
              <a:spcBef>
                <a:spcPts val="0"/>
              </a:spcBef>
              <a:spcAft>
                <a:spcPts val="0"/>
              </a:spcAft>
              <a:buSzPts val="1400"/>
              <a:buNone/>
              <a:defRPr sz="1800" b="0" i="0" u="none" strike="noStrike" cap="none">
                <a:solidFill>
                  <a:schemeClr val="dk1"/>
                </a:solidFill>
                <a:latin typeface="Open Sans"/>
                <a:ea typeface="Open Sans"/>
                <a:cs typeface="Open Sans"/>
                <a:sym typeface="Open Sans"/>
              </a:defRPr>
            </a:lvl6pPr>
            <a:lvl7pPr marR="0" lvl="6" algn="l" rtl="0">
              <a:spcBef>
                <a:spcPts val="0"/>
              </a:spcBef>
              <a:spcAft>
                <a:spcPts val="0"/>
              </a:spcAft>
              <a:buSzPts val="1400"/>
              <a:buNone/>
              <a:defRPr sz="1800" b="0" i="0" u="none" strike="noStrike" cap="none">
                <a:solidFill>
                  <a:schemeClr val="dk1"/>
                </a:solidFill>
                <a:latin typeface="Open Sans"/>
                <a:ea typeface="Open Sans"/>
                <a:cs typeface="Open Sans"/>
                <a:sym typeface="Open Sans"/>
              </a:defRPr>
            </a:lvl7pPr>
            <a:lvl8pPr marR="0" lvl="7" algn="l" rtl="0">
              <a:spcBef>
                <a:spcPts val="0"/>
              </a:spcBef>
              <a:spcAft>
                <a:spcPts val="0"/>
              </a:spcAft>
              <a:buSzPts val="1400"/>
              <a:buNone/>
              <a:defRPr sz="1800" b="0" i="0" u="none" strike="noStrike" cap="none">
                <a:solidFill>
                  <a:schemeClr val="dk1"/>
                </a:solidFill>
                <a:latin typeface="Open Sans"/>
                <a:ea typeface="Open Sans"/>
                <a:cs typeface="Open Sans"/>
                <a:sym typeface="Open Sans"/>
              </a:defRPr>
            </a:lvl8pPr>
            <a:lvl9pPr marR="0" lvl="8" algn="l" rtl="0">
              <a:spcBef>
                <a:spcPts val="0"/>
              </a:spcBef>
              <a:spcAft>
                <a:spcPts val="0"/>
              </a:spcAft>
              <a:buSzPts val="1400"/>
              <a:buNone/>
              <a:defRPr sz="1800" b="0" i="0" u="none" strike="noStrike" cap="none">
                <a:solidFill>
                  <a:schemeClr val="dk1"/>
                </a:solidFill>
                <a:latin typeface="Open Sans"/>
                <a:ea typeface="Open Sans"/>
                <a:cs typeface="Open Sans"/>
                <a:sym typeface="Open Sans"/>
              </a:defRPr>
            </a:lvl9pPr>
          </a:lstStyle>
          <a:p>
            <a:endParaRPr/>
          </a:p>
        </p:txBody>
      </p:sp>
      <p:sp>
        <p:nvSpPr>
          <p:cNvPr id="15" name="Google Shape;15;p43"/>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chemeClr val="lt1"/>
                </a:solidFill>
                <a:latin typeface="Open Sans"/>
                <a:ea typeface="Open Sans"/>
                <a:cs typeface="Open Sans"/>
                <a:sym typeface="Open Sans"/>
              </a:defRPr>
            </a:lvl1pPr>
            <a:lvl2pPr marL="0" marR="0" lvl="1" indent="0" algn="r" rtl="0">
              <a:spcBef>
                <a:spcPts val="0"/>
              </a:spcBef>
              <a:buNone/>
              <a:defRPr sz="1200" b="0" i="0" u="none" strike="noStrike" cap="none">
                <a:solidFill>
                  <a:schemeClr val="lt1"/>
                </a:solidFill>
                <a:latin typeface="Open Sans"/>
                <a:ea typeface="Open Sans"/>
                <a:cs typeface="Open Sans"/>
                <a:sym typeface="Open Sans"/>
              </a:defRPr>
            </a:lvl2pPr>
            <a:lvl3pPr marL="0" marR="0" lvl="2" indent="0" algn="r" rtl="0">
              <a:spcBef>
                <a:spcPts val="0"/>
              </a:spcBef>
              <a:buNone/>
              <a:defRPr sz="1200" b="0" i="0" u="none" strike="noStrike" cap="none">
                <a:solidFill>
                  <a:schemeClr val="lt1"/>
                </a:solidFill>
                <a:latin typeface="Open Sans"/>
                <a:ea typeface="Open Sans"/>
                <a:cs typeface="Open Sans"/>
                <a:sym typeface="Open Sans"/>
              </a:defRPr>
            </a:lvl3pPr>
            <a:lvl4pPr marL="0" marR="0" lvl="3" indent="0" algn="r" rtl="0">
              <a:spcBef>
                <a:spcPts val="0"/>
              </a:spcBef>
              <a:buNone/>
              <a:defRPr sz="1200" b="0" i="0" u="none" strike="noStrike" cap="none">
                <a:solidFill>
                  <a:schemeClr val="lt1"/>
                </a:solidFill>
                <a:latin typeface="Open Sans"/>
                <a:ea typeface="Open Sans"/>
                <a:cs typeface="Open Sans"/>
                <a:sym typeface="Open Sans"/>
              </a:defRPr>
            </a:lvl4pPr>
            <a:lvl5pPr marL="0" marR="0" lvl="4" indent="0" algn="r" rtl="0">
              <a:spcBef>
                <a:spcPts val="0"/>
              </a:spcBef>
              <a:buNone/>
              <a:defRPr sz="1200" b="0" i="0" u="none" strike="noStrike" cap="none">
                <a:solidFill>
                  <a:schemeClr val="lt1"/>
                </a:solidFill>
                <a:latin typeface="Open Sans"/>
                <a:ea typeface="Open Sans"/>
                <a:cs typeface="Open Sans"/>
                <a:sym typeface="Open Sans"/>
              </a:defRPr>
            </a:lvl5pPr>
            <a:lvl6pPr marL="0" marR="0" lvl="5" indent="0" algn="r" rtl="0">
              <a:spcBef>
                <a:spcPts val="0"/>
              </a:spcBef>
              <a:buNone/>
              <a:defRPr sz="1200" b="0" i="0" u="none" strike="noStrike" cap="none">
                <a:solidFill>
                  <a:schemeClr val="lt1"/>
                </a:solidFill>
                <a:latin typeface="Open Sans"/>
                <a:ea typeface="Open Sans"/>
                <a:cs typeface="Open Sans"/>
                <a:sym typeface="Open Sans"/>
              </a:defRPr>
            </a:lvl6pPr>
            <a:lvl7pPr marL="0" marR="0" lvl="6" indent="0" algn="r" rtl="0">
              <a:spcBef>
                <a:spcPts val="0"/>
              </a:spcBef>
              <a:buNone/>
              <a:defRPr sz="1200" b="0" i="0" u="none" strike="noStrike" cap="none">
                <a:solidFill>
                  <a:schemeClr val="lt1"/>
                </a:solidFill>
                <a:latin typeface="Open Sans"/>
                <a:ea typeface="Open Sans"/>
                <a:cs typeface="Open Sans"/>
                <a:sym typeface="Open Sans"/>
              </a:defRPr>
            </a:lvl7pPr>
            <a:lvl8pPr marL="0" marR="0" lvl="7" indent="0" algn="r" rtl="0">
              <a:spcBef>
                <a:spcPts val="0"/>
              </a:spcBef>
              <a:buNone/>
              <a:defRPr sz="1200" b="0" i="0" u="none" strike="noStrike" cap="none">
                <a:solidFill>
                  <a:schemeClr val="lt1"/>
                </a:solidFill>
                <a:latin typeface="Open Sans"/>
                <a:ea typeface="Open Sans"/>
                <a:cs typeface="Open Sans"/>
                <a:sym typeface="Open Sans"/>
              </a:defRPr>
            </a:lvl8pPr>
            <a:lvl9pPr marL="0" marR="0" lvl="8" indent="0" algn="r" rtl="0">
              <a:spcBef>
                <a:spcPts val="0"/>
              </a:spcBef>
              <a:buNone/>
              <a:defRPr sz="1200" b="0" i="0" u="none" strike="noStrike" cap="none">
                <a:solidFill>
                  <a:schemeClr val="lt1"/>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US"/>
              <a:t>‹#›</a:t>
            </a:fld>
            <a:endParaRPr/>
          </a:p>
        </p:txBody>
      </p:sp>
      <p:grpSp>
        <p:nvGrpSpPr>
          <p:cNvPr id="16" name="Google Shape;16;p43"/>
          <p:cNvGrpSpPr/>
          <p:nvPr/>
        </p:nvGrpSpPr>
        <p:grpSpPr>
          <a:xfrm>
            <a:off x="11601300" y="0"/>
            <a:ext cx="593325" cy="3948265"/>
            <a:chOff x="11601300" y="0"/>
            <a:chExt cx="593325" cy="3948265"/>
          </a:xfrm>
        </p:grpSpPr>
        <p:pic>
          <p:nvPicPr>
            <p:cNvPr id="17" name="Google Shape;17;p43"/>
            <p:cNvPicPr preferRelativeResize="0"/>
            <p:nvPr/>
          </p:nvPicPr>
          <p:blipFill rotWithShape="1">
            <a:blip r:embed="rId16">
              <a:alphaModFix/>
            </a:blip>
            <a:srcRect b="-231"/>
            <a:stretch/>
          </p:blipFill>
          <p:spPr>
            <a:xfrm>
              <a:off x="11603925" y="0"/>
              <a:ext cx="590700" cy="3772950"/>
            </a:xfrm>
            <a:prstGeom prst="rect">
              <a:avLst/>
            </a:prstGeom>
            <a:noFill/>
            <a:ln>
              <a:noFill/>
            </a:ln>
          </p:spPr>
        </p:pic>
        <p:sp>
          <p:nvSpPr>
            <p:cNvPr id="18" name="Google Shape;18;p43"/>
            <p:cNvSpPr/>
            <p:nvPr/>
          </p:nvSpPr>
          <p:spPr>
            <a:xfrm>
              <a:off x="11601300" y="3745465"/>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grpSp>
      <p:sp>
        <p:nvSpPr>
          <p:cNvPr id="19" name="Google Shape;19;p43"/>
          <p:cNvSpPr txBox="1">
            <a:spLocks noGrp="1"/>
          </p:cNvSpPr>
          <p:nvPr>
            <p:ph type="dt" idx="10"/>
          </p:nvPr>
        </p:nvSpPr>
        <p:spPr>
          <a:xfrm>
            <a:off x="2361077" y="6501551"/>
            <a:ext cx="871995"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chemeClr val="accent1"/>
                </a:solidFill>
                <a:latin typeface="Open Sans"/>
                <a:ea typeface="Open Sans"/>
                <a:cs typeface="Open Sans"/>
                <a:sym typeface="Open Sans"/>
              </a:defRPr>
            </a:lvl1pPr>
            <a:lvl2pPr marR="0" lvl="1" algn="l" rtl="0">
              <a:spcBef>
                <a:spcPts val="0"/>
              </a:spcBef>
              <a:spcAft>
                <a:spcPts val="0"/>
              </a:spcAft>
              <a:buSzPts val="1400"/>
              <a:buNone/>
              <a:defRPr sz="1800" b="0" i="0" u="none" strike="noStrike" cap="none">
                <a:solidFill>
                  <a:schemeClr val="dk1"/>
                </a:solidFill>
                <a:latin typeface="Open Sans"/>
                <a:ea typeface="Open Sans"/>
                <a:cs typeface="Open Sans"/>
                <a:sym typeface="Open Sans"/>
              </a:defRPr>
            </a:lvl2pPr>
            <a:lvl3pPr marR="0" lvl="2" algn="l" rtl="0">
              <a:spcBef>
                <a:spcPts val="0"/>
              </a:spcBef>
              <a:spcAft>
                <a:spcPts val="0"/>
              </a:spcAft>
              <a:buSzPts val="1400"/>
              <a:buNone/>
              <a:defRPr sz="1800" b="0" i="0" u="none" strike="noStrike" cap="none">
                <a:solidFill>
                  <a:schemeClr val="dk1"/>
                </a:solidFill>
                <a:latin typeface="Open Sans"/>
                <a:ea typeface="Open Sans"/>
                <a:cs typeface="Open Sans"/>
                <a:sym typeface="Open Sans"/>
              </a:defRPr>
            </a:lvl3pPr>
            <a:lvl4pPr marR="0" lvl="3" algn="l" rtl="0">
              <a:spcBef>
                <a:spcPts val="0"/>
              </a:spcBef>
              <a:spcAft>
                <a:spcPts val="0"/>
              </a:spcAft>
              <a:buSzPts val="1400"/>
              <a:buNone/>
              <a:defRPr sz="1800" b="0" i="0" u="none" strike="noStrike" cap="none">
                <a:solidFill>
                  <a:schemeClr val="dk1"/>
                </a:solidFill>
                <a:latin typeface="Open Sans"/>
                <a:ea typeface="Open Sans"/>
                <a:cs typeface="Open Sans"/>
                <a:sym typeface="Open Sans"/>
              </a:defRPr>
            </a:lvl4pPr>
            <a:lvl5pPr marR="0" lvl="4" algn="l" rtl="0">
              <a:spcBef>
                <a:spcPts val="0"/>
              </a:spcBef>
              <a:spcAft>
                <a:spcPts val="0"/>
              </a:spcAft>
              <a:buSzPts val="1400"/>
              <a:buNone/>
              <a:defRPr sz="1800" b="0" i="0" u="none" strike="noStrike" cap="none">
                <a:solidFill>
                  <a:schemeClr val="dk1"/>
                </a:solidFill>
                <a:latin typeface="Open Sans"/>
                <a:ea typeface="Open Sans"/>
                <a:cs typeface="Open Sans"/>
                <a:sym typeface="Open Sans"/>
              </a:defRPr>
            </a:lvl5pPr>
            <a:lvl6pPr marR="0" lvl="5" algn="l" rtl="0">
              <a:spcBef>
                <a:spcPts val="0"/>
              </a:spcBef>
              <a:spcAft>
                <a:spcPts val="0"/>
              </a:spcAft>
              <a:buSzPts val="1400"/>
              <a:buNone/>
              <a:defRPr sz="1800" b="0" i="0" u="none" strike="noStrike" cap="none">
                <a:solidFill>
                  <a:schemeClr val="dk1"/>
                </a:solidFill>
                <a:latin typeface="Open Sans"/>
                <a:ea typeface="Open Sans"/>
                <a:cs typeface="Open Sans"/>
                <a:sym typeface="Open Sans"/>
              </a:defRPr>
            </a:lvl6pPr>
            <a:lvl7pPr marR="0" lvl="6" algn="l" rtl="0">
              <a:spcBef>
                <a:spcPts val="0"/>
              </a:spcBef>
              <a:spcAft>
                <a:spcPts val="0"/>
              </a:spcAft>
              <a:buSzPts val="1400"/>
              <a:buNone/>
              <a:defRPr sz="1800" b="0" i="0" u="none" strike="noStrike" cap="none">
                <a:solidFill>
                  <a:schemeClr val="dk1"/>
                </a:solidFill>
                <a:latin typeface="Open Sans"/>
                <a:ea typeface="Open Sans"/>
                <a:cs typeface="Open Sans"/>
                <a:sym typeface="Open Sans"/>
              </a:defRPr>
            </a:lvl7pPr>
            <a:lvl8pPr marR="0" lvl="7" algn="l" rtl="0">
              <a:spcBef>
                <a:spcPts val="0"/>
              </a:spcBef>
              <a:spcAft>
                <a:spcPts val="0"/>
              </a:spcAft>
              <a:buSzPts val="1400"/>
              <a:buNone/>
              <a:defRPr sz="1800" b="0" i="0" u="none" strike="noStrike" cap="none">
                <a:solidFill>
                  <a:schemeClr val="dk1"/>
                </a:solidFill>
                <a:latin typeface="Open Sans"/>
                <a:ea typeface="Open Sans"/>
                <a:cs typeface="Open Sans"/>
                <a:sym typeface="Open Sans"/>
              </a:defRPr>
            </a:lvl8pPr>
            <a:lvl9pPr marR="0" lvl="8" algn="l" rtl="0">
              <a:spcBef>
                <a:spcPts val="0"/>
              </a:spcBef>
              <a:spcAft>
                <a:spcPts val="0"/>
              </a:spcAft>
              <a:buSzPts val="1400"/>
              <a:buNone/>
              <a:defRPr sz="1800" b="0" i="0" u="none" strike="noStrike" cap="none">
                <a:solidFill>
                  <a:schemeClr val="dk1"/>
                </a:solidFill>
                <a:latin typeface="Open Sans"/>
                <a:ea typeface="Open Sans"/>
                <a:cs typeface="Open Sans"/>
                <a:sym typeface="Open Sans"/>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9.jp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hyperlink" Target="https://www.today.com/video/amazon-adebuts-new-package-delivery-drone-61414981780" TargetMode="External"/><Relationship Id="rId2" Type="http://schemas.openxmlformats.org/officeDocument/2006/relationships/notesSlide" Target="../notesSlides/notesSlide25.xml"/><Relationship Id="rId1" Type="http://schemas.openxmlformats.org/officeDocument/2006/relationships/slideLayout" Target="../slideLayouts/slideLayout4.xml"/><Relationship Id="rId4" Type="http://schemas.openxmlformats.org/officeDocument/2006/relationships/image" Target="../media/image24.png"/></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27.jpg"/></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28.jpg"/></Relationships>
</file>

<file path=ppt/slides/_rels/slide32.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27.jpg"/></Relationships>
</file>

<file path=ppt/slides/_rels/slide33.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30.jpg"/></Relationships>
</file>

<file path=ppt/slides/_rels/slide34.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34.xml"/><Relationship Id="rId1" Type="http://schemas.openxmlformats.org/officeDocument/2006/relationships/slideLayout" Target="../slideLayouts/slideLayout3.xml"/><Relationship Id="rId4" Type="http://schemas.openxmlformats.org/officeDocument/2006/relationships/image" Target="../media/image32.jpg"/></Relationships>
</file>

<file path=ppt/slides/_rels/slide35.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33.jp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0.xml"/><Relationship Id="rId1" Type="http://schemas.openxmlformats.org/officeDocument/2006/relationships/slideLayout" Target="../slideLayouts/slideLayout4.xml"/><Relationship Id="rId4" Type="http://schemas.openxmlformats.org/officeDocument/2006/relationships/image" Target="../media/image35.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42.xml"/><Relationship Id="rId1" Type="http://schemas.openxmlformats.org/officeDocument/2006/relationships/slideLayout" Target="../slideLayouts/slideLayout3.xml"/><Relationship Id="rId4" Type="http://schemas.openxmlformats.org/officeDocument/2006/relationships/image" Target="../media/image37.jpg"/></Relationships>
</file>

<file path=ppt/slides/_rels/slide4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3.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
          <p:cNvSpPr txBox="1">
            <a:spLocks noGrp="1"/>
          </p:cNvSpPr>
          <p:nvPr>
            <p:ph type="ctrTitle"/>
          </p:nvPr>
        </p:nvSpPr>
        <p:spPr>
          <a:xfrm>
            <a:off x="367707" y="1915893"/>
            <a:ext cx="6030300" cy="28674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6000"/>
              <a:buFont typeface="Open Sans"/>
              <a:buNone/>
            </a:pPr>
            <a:r>
              <a:rPr lang="en-US" sz="6400" dirty="0"/>
              <a:t>Rational Agents</a:t>
            </a:r>
            <a:endParaRPr sz="64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10"/>
          <p:cNvSpPr/>
          <p:nvPr/>
        </p:nvSpPr>
        <p:spPr>
          <a:xfrm>
            <a:off x="-44050" y="0"/>
            <a:ext cx="12236100" cy="6477600"/>
          </a:xfrm>
          <a:prstGeom prst="rect">
            <a:avLst/>
          </a:prstGeom>
          <a:solidFill>
            <a:srgbClr val="3706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10"/>
          <p:cNvSpPr txBox="1">
            <a:spLocks noGrp="1"/>
          </p:cNvSpPr>
          <p:nvPr>
            <p:ph type="title"/>
          </p:nvPr>
        </p:nvSpPr>
        <p:spPr>
          <a:xfrm>
            <a:off x="837050" y="923125"/>
            <a:ext cx="11355000" cy="3085800"/>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accent1"/>
              </a:buClr>
              <a:buSzPts val="6000"/>
              <a:buFont typeface="Open Sans"/>
              <a:buNone/>
            </a:pPr>
            <a:r>
              <a:rPr lang="en-US" sz="6200">
                <a:solidFill>
                  <a:srgbClr val="FFFFFF"/>
                </a:solidFill>
              </a:rPr>
              <a:t>Rational Behavior</a:t>
            </a:r>
            <a:endParaRPr sz="6200">
              <a:solidFill>
                <a:srgbClr val="FFFFFF"/>
              </a:solidFill>
            </a:endParaRPr>
          </a:p>
        </p:txBody>
      </p:sp>
      <p:cxnSp>
        <p:nvCxnSpPr>
          <p:cNvPr id="205" name="Google Shape;205;p10"/>
          <p:cNvCxnSpPr/>
          <p:nvPr/>
        </p:nvCxnSpPr>
        <p:spPr>
          <a:xfrm rot="10800000">
            <a:off x="981875" y="4415525"/>
            <a:ext cx="9618900" cy="0"/>
          </a:xfrm>
          <a:prstGeom prst="straightConnector1">
            <a:avLst/>
          </a:prstGeom>
          <a:noFill/>
          <a:ln w="19050" cap="flat" cmpd="sng">
            <a:solidFill>
              <a:srgbClr val="FFAE2B"/>
            </a:solidFill>
            <a:prstDash val="solid"/>
            <a:round/>
            <a:headEnd type="none" w="med" len="med"/>
            <a:tailEnd type="none" w="med" len="med"/>
          </a:ln>
        </p:spPr>
      </p:cxn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11"/>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Rational Agent</a:t>
            </a:r>
            <a:endParaRPr/>
          </a:p>
        </p:txBody>
      </p:sp>
      <p:sp>
        <p:nvSpPr>
          <p:cNvPr id="212" name="Google Shape;212;p11"/>
          <p:cNvSpPr txBox="1">
            <a:spLocks noGrp="1"/>
          </p:cNvSpPr>
          <p:nvPr>
            <p:ph type="body" idx="1"/>
          </p:nvPr>
        </p:nvSpPr>
        <p:spPr>
          <a:xfrm>
            <a:off x="399673" y="1348547"/>
            <a:ext cx="10515600" cy="4793836"/>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000"/>
              <a:buNone/>
            </a:pPr>
            <a:r>
              <a:rPr lang="en-US"/>
              <a:t>Let’s try to define “rational agent”.</a:t>
            </a:r>
            <a:endParaRPr/>
          </a:p>
          <a:p>
            <a:pPr marL="0" lvl="0" indent="0" algn="l" rtl="0">
              <a:lnSpc>
                <a:spcPct val="90000"/>
              </a:lnSpc>
              <a:spcBef>
                <a:spcPts val="1000"/>
              </a:spcBef>
              <a:spcAft>
                <a:spcPts val="0"/>
              </a:spcAft>
              <a:buClr>
                <a:schemeClr val="dk1"/>
              </a:buClr>
              <a:buSzPts val="2000"/>
              <a:buNone/>
            </a:pPr>
            <a:endParaRPr/>
          </a:p>
          <a:p>
            <a:pPr marL="0" lvl="0" indent="0" algn="l" rtl="0">
              <a:lnSpc>
                <a:spcPct val="90000"/>
              </a:lnSpc>
              <a:spcBef>
                <a:spcPts val="1000"/>
              </a:spcBef>
              <a:spcAft>
                <a:spcPts val="0"/>
              </a:spcAft>
              <a:buClr>
                <a:schemeClr val="dk1"/>
              </a:buClr>
              <a:buSzPts val="2000"/>
              <a:buNone/>
            </a:pPr>
            <a:r>
              <a:rPr lang="en-US"/>
              <a:t>A </a:t>
            </a:r>
            <a:r>
              <a:rPr lang="en-US" b="1"/>
              <a:t>rational agent </a:t>
            </a:r>
            <a:r>
              <a:rPr lang="en-US"/>
              <a:t>is an agent that perceives its environment and and behaves rationally</a:t>
            </a:r>
            <a:endParaRPr/>
          </a:p>
          <a:p>
            <a:pPr marL="0" lvl="0" indent="0" algn="l" rtl="0">
              <a:lnSpc>
                <a:spcPct val="90000"/>
              </a:lnSpc>
              <a:spcBef>
                <a:spcPts val="1000"/>
              </a:spcBef>
              <a:spcAft>
                <a:spcPts val="0"/>
              </a:spcAft>
              <a:buClr>
                <a:schemeClr val="dk1"/>
              </a:buClr>
              <a:buSzPts val="2000"/>
              <a:buNone/>
            </a:pPr>
            <a:endParaRPr/>
          </a:p>
          <a:p>
            <a:pPr marL="0" lvl="0" indent="0" algn="l" rtl="0">
              <a:lnSpc>
                <a:spcPct val="90000"/>
              </a:lnSpc>
              <a:spcBef>
                <a:spcPts val="1000"/>
              </a:spcBef>
              <a:spcAft>
                <a:spcPts val="0"/>
              </a:spcAft>
              <a:buClr>
                <a:schemeClr val="dk1"/>
              </a:buClr>
              <a:buSzPts val="2000"/>
              <a:buNone/>
            </a:pPr>
            <a:r>
              <a:rPr lang="en-US"/>
              <a:t>Rational behavior: doing the right thing</a:t>
            </a:r>
            <a:endParaRPr/>
          </a:p>
          <a:p>
            <a:pPr marL="0" lvl="0" indent="0" algn="l" rtl="0">
              <a:lnSpc>
                <a:spcPct val="90000"/>
              </a:lnSpc>
              <a:spcBef>
                <a:spcPts val="1000"/>
              </a:spcBef>
              <a:spcAft>
                <a:spcPts val="0"/>
              </a:spcAft>
              <a:buClr>
                <a:schemeClr val="dk1"/>
              </a:buClr>
              <a:buSzPts val="2000"/>
              <a:buNone/>
            </a:pPr>
            <a:endParaRPr/>
          </a:p>
          <a:p>
            <a:pPr marL="0" lvl="0" indent="0" algn="l" rtl="0">
              <a:lnSpc>
                <a:spcPct val="90000"/>
              </a:lnSpc>
              <a:spcBef>
                <a:spcPts val="1000"/>
              </a:spcBef>
              <a:spcAft>
                <a:spcPts val="0"/>
              </a:spcAft>
              <a:buClr>
                <a:schemeClr val="dk1"/>
              </a:buClr>
              <a:buSzPts val="2000"/>
              <a:buNone/>
            </a:pPr>
            <a:r>
              <a:rPr lang="en-US"/>
              <a:t>Obviously doing the right thing is better than doing the wrong thing, but </a:t>
            </a:r>
            <a:r>
              <a:rPr lang="en-US" i="1"/>
              <a:t>what does it mean to do the right thing?</a:t>
            </a:r>
            <a:endParaRPr/>
          </a:p>
          <a:p>
            <a:pPr marL="0" lvl="0" indent="0" algn="l" rtl="0">
              <a:lnSpc>
                <a:spcPct val="90000"/>
              </a:lnSpc>
              <a:spcBef>
                <a:spcPts val="1000"/>
              </a:spcBef>
              <a:spcAft>
                <a:spcPts val="0"/>
              </a:spcAft>
              <a:buClr>
                <a:schemeClr val="dk1"/>
              </a:buClr>
              <a:buSzPts val="2000"/>
              <a:buNone/>
            </a:pPr>
            <a:endParaRPr i="1"/>
          </a:p>
          <a:p>
            <a:pPr marL="0" lvl="0" indent="0" algn="l" rtl="0">
              <a:lnSpc>
                <a:spcPct val="90000"/>
              </a:lnSpc>
              <a:spcBef>
                <a:spcPts val="1000"/>
              </a:spcBef>
              <a:spcAft>
                <a:spcPts val="0"/>
              </a:spcAft>
              <a:buClr>
                <a:schemeClr val="dk1"/>
              </a:buClr>
              <a:buSzPts val="2000"/>
              <a:buNone/>
            </a:pPr>
            <a:endParaRPr i="1"/>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12"/>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In Philosophy</a:t>
            </a:r>
            <a:endParaRPr/>
          </a:p>
        </p:txBody>
      </p:sp>
      <p:sp>
        <p:nvSpPr>
          <p:cNvPr id="219" name="Google Shape;219;p12"/>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3200"/>
              <a:buNone/>
            </a:pPr>
            <a:endParaRPr/>
          </a:p>
        </p:txBody>
      </p:sp>
      <p:sp>
        <p:nvSpPr>
          <p:cNvPr id="220" name="Google Shape;220;p12"/>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000"/>
              <a:buNone/>
            </a:pPr>
            <a:r>
              <a:rPr lang="en-US" sz="2000"/>
              <a:t>Moral philosophy has developed different notions of “the right thing”. </a:t>
            </a:r>
            <a:endParaRPr/>
          </a:p>
          <a:p>
            <a:pPr marL="0" lvl="0" indent="0" algn="l" rtl="0">
              <a:lnSpc>
                <a:spcPct val="90000"/>
              </a:lnSpc>
              <a:spcBef>
                <a:spcPts val="1000"/>
              </a:spcBef>
              <a:spcAft>
                <a:spcPts val="0"/>
              </a:spcAft>
              <a:buClr>
                <a:schemeClr val="dk1"/>
              </a:buClr>
              <a:buSzPts val="2000"/>
              <a:buNone/>
            </a:pPr>
            <a:r>
              <a:rPr lang="en-US" sz="2000"/>
              <a:t>AI is usually concerned with </a:t>
            </a:r>
            <a:r>
              <a:rPr lang="en-US" sz="2000" b="1"/>
              <a:t>Consequentialism. </a:t>
            </a:r>
            <a:endParaRPr/>
          </a:p>
          <a:p>
            <a:pPr marL="0" lvl="0" indent="0" algn="l" rtl="0">
              <a:lnSpc>
                <a:spcPct val="90000"/>
              </a:lnSpc>
              <a:spcBef>
                <a:spcPts val="1000"/>
              </a:spcBef>
              <a:spcAft>
                <a:spcPts val="0"/>
              </a:spcAft>
              <a:buClr>
                <a:schemeClr val="dk1"/>
              </a:buClr>
              <a:buSzPts val="2000"/>
              <a:buNone/>
            </a:pPr>
            <a:r>
              <a:rPr lang="en-US" sz="2000"/>
              <a:t>We evaluate an agent’s behavior by its consequences. </a:t>
            </a:r>
            <a:endParaRPr/>
          </a:p>
        </p:txBody>
      </p:sp>
      <p:sp>
        <p:nvSpPr>
          <p:cNvPr id="221" name="Google Shape;221;p12"/>
          <p:cNvSpPr txBox="1"/>
          <p:nvPr/>
        </p:nvSpPr>
        <p:spPr>
          <a:xfrm>
            <a:off x="9011126" y="5491718"/>
            <a:ext cx="1866217"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i="0" u="none" strike="noStrike" cap="none">
                <a:solidFill>
                  <a:schemeClr val="lt1"/>
                </a:solidFill>
                <a:latin typeface="Open Sans"/>
                <a:ea typeface="Open Sans"/>
                <a:cs typeface="Open Sans"/>
                <a:sym typeface="Open Sans"/>
              </a:rPr>
              <a:t>Herbert Simon</a:t>
            </a:r>
            <a:endParaRPr/>
          </a:p>
        </p:txBody>
      </p:sp>
      <p:pic>
        <p:nvPicPr>
          <p:cNvPr id="222" name="Google Shape;222;p12" descr="The Good Place"/>
          <p:cNvPicPr preferRelativeResize="0"/>
          <p:nvPr/>
        </p:nvPicPr>
        <p:blipFill rotWithShape="1">
          <a:blip r:embed="rId3">
            <a:alphaModFix/>
          </a:blip>
          <a:srcRect l="16731" r="1" b="1"/>
          <a:stretch/>
        </p:blipFill>
        <p:spPr>
          <a:xfrm>
            <a:off x="5184648" y="987425"/>
            <a:ext cx="6172200" cy="4873625"/>
          </a:xfrm>
          <a:prstGeom prst="rect">
            <a:avLst/>
          </a:prstGeom>
          <a:solidFill>
            <a:srgbClr val="FFFFFF"/>
          </a:solidFill>
          <a:ln>
            <a:noFill/>
          </a:ln>
        </p:spPr>
      </p:pic>
      <p:sp>
        <p:nvSpPr>
          <p:cNvPr id="223" name="Google Shape;223;p12"/>
          <p:cNvSpPr txBox="1"/>
          <p:nvPr/>
        </p:nvSpPr>
        <p:spPr>
          <a:xfrm>
            <a:off x="9499520" y="5499656"/>
            <a:ext cx="1931939"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lt1"/>
                </a:solidFill>
                <a:latin typeface="Open Sans"/>
                <a:ea typeface="Open Sans"/>
                <a:cs typeface="Open Sans"/>
                <a:sym typeface="Open Sans"/>
              </a:rPr>
              <a:t>The Good Place</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pic>
        <p:nvPicPr>
          <p:cNvPr id="229" name="Google Shape;229;p13" descr="The Creation of Adam - Wikipedia"/>
          <p:cNvPicPr preferRelativeResize="0"/>
          <p:nvPr/>
        </p:nvPicPr>
        <p:blipFill rotWithShape="1">
          <a:blip r:embed="rId3">
            <a:alphaModFix/>
          </a:blip>
          <a:srcRect/>
          <a:stretch/>
        </p:blipFill>
        <p:spPr>
          <a:xfrm>
            <a:off x="-7651410" y="-21100"/>
            <a:ext cx="20360020" cy="9238888"/>
          </a:xfrm>
          <a:prstGeom prst="rect">
            <a:avLst/>
          </a:prstGeom>
          <a:noFill/>
          <a:ln>
            <a:noFill/>
          </a:ln>
        </p:spPr>
      </p:pic>
      <p:sp>
        <p:nvSpPr>
          <p:cNvPr id="230" name="Google Shape;230;p13"/>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Is omniscience required?</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pic>
        <p:nvPicPr>
          <p:cNvPr id="236" name="Google Shape;236;p14"/>
          <p:cNvPicPr preferRelativeResize="0"/>
          <p:nvPr/>
        </p:nvPicPr>
        <p:blipFill rotWithShape="1">
          <a:blip r:embed="rId3">
            <a:alphaModFix/>
          </a:blip>
          <a:srcRect/>
          <a:stretch/>
        </p:blipFill>
        <p:spPr>
          <a:xfrm>
            <a:off x="2970237" y="199613"/>
            <a:ext cx="8587781" cy="1549812"/>
          </a:xfrm>
          <a:prstGeom prst="rect">
            <a:avLst/>
          </a:prstGeom>
          <a:noFill/>
          <a:ln>
            <a:noFill/>
          </a:ln>
        </p:spPr>
      </p:pic>
      <p:sp>
        <p:nvSpPr>
          <p:cNvPr id="237" name="Google Shape;237;p14"/>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In Economics</a:t>
            </a:r>
            <a:endParaRPr/>
          </a:p>
        </p:txBody>
      </p:sp>
      <p:sp>
        <p:nvSpPr>
          <p:cNvPr id="238" name="Google Shape;238;p14"/>
          <p:cNvSpPr txBo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p>
            <a:pPr marL="0" marR="0" lvl="0" indent="0" algn="l" rtl="0">
              <a:spcBef>
                <a:spcPts val="0"/>
              </a:spcBef>
              <a:spcAft>
                <a:spcPts val="0"/>
              </a:spcAft>
              <a:buNone/>
            </a:pPr>
            <a:r>
              <a:rPr lang="en-US" sz="2000">
                <a:solidFill>
                  <a:schemeClr val="dk1"/>
                </a:solidFill>
                <a:latin typeface="Open Sans"/>
                <a:ea typeface="Open Sans"/>
                <a:cs typeface="Open Sans"/>
                <a:sym typeface="Open Sans"/>
              </a:rPr>
              <a:t>Rational choice theory is a framework for understanding social and economic behavior.</a:t>
            </a:r>
            <a:endParaRPr/>
          </a:p>
          <a:p>
            <a:pPr marL="0" marR="0" lvl="0" indent="0" algn="l" rtl="0">
              <a:spcBef>
                <a:spcPts val="600"/>
              </a:spcBef>
              <a:spcAft>
                <a:spcPts val="0"/>
              </a:spcAft>
              <a:buNone/>
            </a:pPr>
            <a:endParaRPr sz="2000">
              <a:solidFill>
                <a:schemeClr val="dk1"/>
              </a:solidFill>
              <a:latin typeface="Open Sans"/>
              <a:ea typeface="Open Sans"/>
              <a:cs typeface="Open Sans"/>
              <a:sym typeface="Open Sans"/>
            </a:endParaRPr>
          </a:p>
          <a:p>
            <a:pPr marL="0" marR="0" lvl="0" indent="0" algn="l" rtl="0">
              <a:spcBef>
                <a:spcPts val="600"/>
              </a:spcBef>
              <a:spcAft>
                <a:spcPts val="0"/>
              </a:spcAft>
              <a:buNone/>
            </a:pPr>
            <a:r>
              <a:rPr lang="en-US" sz="2000">
                <a:solidFill>
                  <a:schemeClr val="dk1"/>
                </a:solidFill>
                <a:latin typeface="Open Sans"/>
                <a:ea typeface="Open Sans"/>
                <a:cs typeface="Open Sans"/>
                <a:sym typeface="Open Sans"/>
              </a:rPr>
              <a:t>The basic premise is that aggregate social behavior results from the behavior of individual actors, each of whom is making their individual decisions.</a:t>
            </a:r>
            <a:endParaRPr/>
          </a:p>
          <a:p>
            <a:pPr marL="0" marR="0" lvl="0" indent="0" algn="l" rtl="0">
              <a:spcBef>
                <a:spcPts val="600"/>
              </a:spcBef>
              <a:spcAft>
                <a:spcPts val="0"/>
              </a:spcAft>
              <a:buNone/>
            </a:pPr>
            <a:endParaRPr sz="2000">
              <a:solidFill>
                <a:schemeClr val="dk1"/>
              </a:solidFill>
              <a:latin typeface="Open Sans"/>
              <a:ea typeface="Open Sans"/>
              <a:cs typeface="Open Sans"/>
              <a:sym typeface="Open Sans"/>
            </a:endParaRPr>
          </a:p>
          <a:p>
            <a:pPr marL="0" marR="0" lvl="0" indent="0" algn="l" rtl="0">
              <a:spcBef>
                <a:spcPts val="600"/>
              </a:spcBef>
              <a:spcAft>
                <a:spcPts val="0"/>
              </a:spcAft>
              <a:buNone/>
            </a:pPr>
            <a:r>
              <a:rPr lang="en-US" sz="2000">
                <a:solidFill>
                  <a:schemeClr val="dk1"/>
                </a:solidFill>
                <a:latin typeface="Open Sans"/>
                <a:ea typeface="Open Sans"/>
                <a:cs typeface="Open Sans"/>
                <a:sym typeface="Open Sans"/>
              </a:rPr>
              <a:t>It assumes that individuals have preferences and choose the alternative that they prefer. </a:t>
            </a:r>
            <a:endParaRPr/>
          </a:p>
        </p:txBody>
      </p:sp>
      <p:pic>
        <p:nvPicPr>
          <p:cNvPr id="239" name="Google Shape;239;p14"/>
          <p:cNvPicPr preferRelativeResize="0"/>
          <p:nvPr/>
        </p:nvPicPr>
        <p:blipFill rotWithShape="1">
          <a:blip r:embed="rId4">
            <a:alphaModFix/>
          </a:blip>
          <a:srcRect t="6869" r="-2" b="36865"/>
          <a:stretch/>
        </p:blipFill>
        <p:spPr>
          <a:xfrm>
            <a:off x="6172200" y="1825625"/>
            <a:ext cx="5181600" cy="4351338"/>
          </a:xfrm>
          <a:prstGeom prst="rect">
            <a:avLst/>
          </a:prstGeom>
          <a:noFill/>
          <a:ln>
            <a:noFill/>
          </a:ln>
        </p:spPr>
      </p:pic>
      <p:sp>
        <p:nvSpPr>
          <p:cNvPr id="240" name="Google Shape;240;p14"/>
          <p:cNvSpPr txBo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p>
            <a:pPr marL="0" marR="0" lvl="0" indent="0" algn="l" rtl="0">
              <a:spcBef>
                <a:spcPts val="0"/>
              </a:spcBef>
              <a:spcAft>
                <a:spcPts val="0"/>
              </a:spcAft>
              <a:buNone/>
            </a:pPr>
            <a:endParaRPr sz="1600" b="1">
              <a:solidFill>
                <a:schemeClr val="dk1"/>
              </a:solidFill>
              <a:latin typeface="Open Sans"/>
              <a:ea typeface="Open Sans"/>
              <a:cs typeface="Open Sans"/>
              <a:sym typeface="Open Sans"/>
            </a:endParaRPr>
          </a:p>
        </p:txBody>
      </p:sp>
      <p:sp>
        <p:nvSpPr>
          <p:cNvPr id="241" name="Google Shape;241;p14"/>
          <p:cNvSpPr txBox="1"/>
          <p:nvPr/>
        </p:nvSpPr>
        <p:spPr>
          <a:xfrm>
            <a:off x="838200" y="3162463"/>
            <a:ext cx="6550152" cy="30145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chemeClr val="dk1"/>
              </a:buClr>
              <a:buSzPts val="2000"/>
              <a:buFont typeface="Arial"/>
              <a:buNone/>
            </a:pPr>
            <a:endParaRPr sz="2000">
              <a:solidFill>
                <a:schemeClr val="dk1"/>
              </a:solidFill>
              <a:latin typeface="Open Sans"/>
              <a:ea typeface="Open Sans"/>
              <a:cs typeface="Open Sans"/>
              <a:sym typeface="Open Sans"/>
            </a:endParaRPr>
          </a:p>
        </p:txBody>
      </p:sp>
      <p:sp>
        <p:nvSpPr>
          <p:cNvPr id="242" name="Google Shape;242;p14"/>
          <p:cNvSpPr txBox="1"/>
          <p:nvPr/>
        </p:nvSpPr>
        <p:spPr>
          <a:xfrm>
            <a:off x="9485995" y="5800222"/>
            <a:ext cx="1866217"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lt1"/>
                </a:solidFill>
                <a:latin typeface="Open Sans"/>
                <a:ea typeface="Open Sans"/>
                <a:cs typeface="Open Sans"/>
                <a:sym typeface="Open Sans"/>
              </a:rPr>
              <a:t>Herbert Simon</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15"/>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200"/>
              <a:buFont typeface="Open Sans"/>
              <a:buNone/>
            </a:pPr>
            <a:r>
              <a:rPr lang="en-US">
                <a:solidFill>
                  <a:srgbClr val="370661"/>
                </a:solidFill>
              </a:rPr>
              <a:t>Performance measure</a:t>
            </a:r>
            <a:endParaRPr>
              <a:solidFill>
                <a:srgbClr val="370661"/>
              </a:solidFill>
            </a:endParaRPr>
          </a:p>
        </p:txBody>
      </p:sp>
      <p:sp>
        <p:nvSpPr>
          <p:cNvPr id="249" name="Google Shape;249;p15"/>
          <p:cNvSpPr txBox="1">
            <a:spLocks noGrp="1"/>
          </p:cNvSpPr>
          <p:nvPr>
            <p:ph type="body" idx="1"/>
          </p:nvPr>
        </p:nvSpPr>
        <p:spPr>
          <a:xfrm>
            <a:off x="399673" y="1348547"/>
            <a:ext cx="10515600" cy="4793836"/>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accent2"/>
              </a:buClr>
              <a:buSzPts val="2000"/>
              <a:buNone/>
            </a:pPr>
            <a:r>
              <a:rPr lang="en-US">
                <a:solidFill>
                  <a:srgbClr val="E69138"/>
                </a:solidFill>
                <a:latin typeface="Open Sans"/>
                <a:ea typeface="Open Sans"/>
                <a:cs typeface="Open Sans"/>
                <a:sym typeface="Open Sans"/>
              </a:rPr>
              <a:t>How do we know if an agent is acting rationally?</a:t>
            </a:r>
            <a:endParaRPr>
              <a:solidFill>
                <a:srgbClr val="E69138"/>
              </a:solidFill>
              <a:latin typeface="Open Sans"/>
              <a:ea typeface="Open Sans"/>
              <a:cs typeface="Open Sans"/>
              <a:sym typeface="Open Sans"/>
            </a:endParaRPr>
          </a:p>
          <a:p>
            <a:pPr marL="342900" lvl="0" indent="-342900" algn="l" rtl="0">
              <a:lnSpc>
                <a:spcPct val="90000"/>
              </a:lnSpc>
              <a:spcBef>
                <a:spcPts val="1000"/>
              </a:spcBef>
              <a:spcAft>
                <a:spcPts val="0"/>
              </a:spcAft>
              <a:buClr>
                <a:schemeClr val="dk1"/>
              </a:buClr>
              <a:buSzPts val="2000"/>
              <a:buFont typeface="Arial"/>
              <a:buChar char="•"/>
            </a:pPr>
            <a:r>
              <a:rPr lang="en-US">
                <a:latin typeface="Open Sans"/>
                <a:ea typeface="Open Sans"/>
                <a:cs typeface="Open Sans"/>
                <a:sym typeface="Open Sans"/>
              </a:rPr>
              <a:t>Informally, we expect that it will do the right thing in all circumstances.</a:t>
            </a:r>
            <a:endParaRPr/>
          </a:p>
          <a:p>
            <a:pPr marL="0" lvl="0" indent="0" algn="l" rtl="0">
              <a:lnSpc>
                <a:spcPct val="90000"/>
              </a:lnSpc>
              <a:spcBef>
                <a:spcPts val="1000"/>
              </a:spcBef>
              <a:spcAft>
                <a:spcPts val="0"/>
              </a:spcAft>
              <a:buClr>
                <a:schemeClr val="dk1"/>
              </a:buClr>
              <a:buSzPts val="2000"/>
              <a:buNone/>
            </a:pPr>
            <a:endParaRPr>
              <a:solidFill>
                <a:schemeClr val="accent2"/>
              </a:solidFill>
              <a:latin typeface="Open Sans"/>
              <a:ea typeface="Open Sans"/>
              <a:cs typeface="Open Sans"/>
              <a:sym typeface="Open Sans"/>
            </a:endParaRPr>
          </a:p>
          <a:p>
            <a:pPr marL="0" lvl="0" indent="0" algn="l" rtl="0">
              <a:lnSpc>
                <a:spcPct val="90000"/>
              </a:lnSpc>
              <a:spcBef>
                <a:spcPts val="1000"/>
              </a:spcBef>
              <a:spcAft>
                <a:spcPts val="0"/>
              </a:spcAft>
              <a:buClr>
                <a:schemeClr val="accent2"/>
              </a:buClr>
              <a:buSzPts val="2000"/>
              <a:buNone/>
            </a:pPr>
            <a:r>
              <a:rPr lang="en-US">
                <a:solidFill>
                  <a:srgbClr val="E69138"/>
                </a:solidFill>
                <a:latin typeface="Open Sans"/>
                <a:ea typeface="Open Sans"/>
                <a:cs typeface="Open Sans"/>
                <a:sym typeface="Open Sans"/>
              </a:rPr>
              <a:t>How do we know if it’s doing the right thing?  </a:t>
            </a:r>
            <a:endParaRPr>
              <a:solidFill>
                <a:srgbClr val="E69138"/>
              </a:solidFill>
            </a:endParaRPr>
          </a:p>
          <a:p>
            <a:pPr marL="0" lvl="0" indent="0" algn="l" rtl="0">
              <a:lnSpc>
                <a:spcPct val="90000"/>
              </a:lnSpc>
              <a:spcBef>
                <a:spcPts val="1000"/>
              </a:spcBef>
              <a:spcAft>
                <a:spcPts val="0"/>
              </a:spcAft>
              <a:buClr>
                <a:schemeClr val="dk1"/>
              </a:buClr>
              <a:buSzPts val="2000"/>
              <a:buNone/>
            </a:pPr>
            <a:endParaRPr>
              <a:solidFill>
                <a:srgbClr val="E69138"/>
              </a:solidFill>
              <a:latin typeface="Open Sans"/>
              <a:ea typeface="Open Sans"/>
              <a:cs typeface="Open Sans"/>
              <a:sym typeface="Open Sans"/>
            </a:endParaRPr>
          </a:p>
          <a:p>
            <a:pPr marL="0" lvl="0" indent="0" algn="l" rtl="0">
              <a:lnSpc>
                <a:spcPct val="90000"/>
              </a:lnSpc>
              <a:spcBef>
                <a:spcPts val="1000"/>
              </a:spcBef>
              <a:spcAft>
                <a:spcPts val="0"/>
              </a:spcAft>
              <a:buClr>
                <a:schemeClr val="accent2"/>
              </a:buClr>
              <a:buSzPts val="2000"/>
              <a:buNone/>
            </a:pPr>
            <a:r>
              <a:rPr lang="en-US">
                <a:solidFill>
                  <a:srgbClr val="E69138"/>
                </a:solidFill>
                <a:latin typeface="Open Sans"/>
                <a:ea typeface="Open Sans"/>
                <a:cs typeface="Open Sans"/>
                <a:sym typeface="Open Sans"/>
              </a:rPr>
              <a:t>We define a </a:t>
            </a:r>
            <a:r>
              <a:rPr lang="en-US" b="1">
                <a:solidFill>
                  <a:srgbClr val="E69138"/>
                </a:solidFill>
                <a:latin typeface="Open Sans"/>
                <a:ea typeface="Open Sans"/>
                <a:cs typeface="Open Sans"/>
                <a:sym typeface="Open Sans"/>
              </a:rPr>
              <a:t>performance measure:</a:t>
            </a:r>
            <a:endParaRPr b="1">
              <a:solidFill>
                <a:srgbClr val="E69138"/>
              </a:solidFill>
              <a:latin typeface="Open Sans"/>
              <a:ea typeface="Open Sans"/>
              <a:cs typeface="Open Sans"/>
              <a:sym typeface="Open Sans"/>
            </a:endParaRPr>
          </a:p>
          <a:p>
            <a:pPr marL="342900" lvl="0" indent="-342900" algn="l" rtl="0">
              <a:lnSpc>
                <a:spcPct val="90000"/>
              </a:lnSpc>
              <a:spcBef>
                <a:spcPts val="1000"/>
              </a:spcBef>
              <a:spcAft>
                <a:spcPts val="0"/>
              </a:spcAft>
              <a:buClr>
                <a:schemeClr val="dk1"/>
              </a:buClr>
              <a:buSzPts val="2000"/>
              <a:buFont typeface="Arial"/>
              <a:buChar char="•"/>
            </a:pPr>
            <a:r>
              <a:rPr lang="en-US">
                <a:latin typeface="Open Sans"/>
                <a:ea typeface="Open Sans"/>
                <a:cs typeface="Open Sans"/>
                <a:sym typeface="Open Sans"/>
              </a:rPr>
              <a:t>An objective criterion for success of an agent's behavior</a:t>
            </a:r>
            <a:endParaRPr/>
          </a:p>
          <a:p>
            <a:pPr marL="342900" lvl="0" indent="-342900" algn="l" rtl="0">
              <a:lnSpc>
                <a:spcPct val="90000"/>
              </a:lnSpc>
              <a:spcBef>
                <a:spcPts val="1000"/>
              </a:spcBef>
              <a:spcAft>
                <a:spcPts val="0"/>
              </a:spcAft>
              <a:buClr>
                <a:schemeClr val="dk1"/>
              </a:buClr>
              <a:buSzPts val="2000"/>
              <a:buFont typeface="Arial"/>
              <a:buChar char="•"/>
            </a:pPr>
            <a:r>
              <a:rPr lang="en-US">
                <a:latin typeface="Open Sans"/>
                <a:ea typeface="Open Sans"/>
                <a:cs typeface="Open Sans"/>
                <a:sym typeface="Open Sans"/>
              </a:rPr>
              <a:t>given the evidence provided by the percept sequence.</a:t>
            </a:r>
            <a:endParaRPr/>
          </a:p>
          <a:p>
            <a:pPr marL="0" lvl="0" indent="0" algn="l" rtl="0">
              <a:lnSpc>
                <a:spcPct val="90000"/>
              </a:lnSpc>
              <a:spcBef>
                <a:spcPts val="1000"/>
              </a:spcBef>
              <a:spcAft>
                <a:spcPts val="0"/>
              </a:spcAft>
              <a:buClr>
                <a:schemeClr val="dk1"/>
              </a:buClr>
              <a:buSzPts val="2000"/>
              <a:buNone/>
            </a:pPr>
            <a:endParaRPr>
              <a:latin typeface="Open Sans"/>
              <a:ea typeface="Open Sans"/>
              <a:cs typeface="Open Sans"/>
              <a:sym typeface="Open Sans"/>
            </a:endParaRPr>
          </a:p>
        </p:txBody>
      </p:sp>
      <p:sp>
        <p:nvSpPr>
          <p:cNvPr id="250" name="Google Shape;250;p15"/>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sz="1400">
                <a:solidFill>
                  <a:schemeClr val="dk1"/>
                </a:solidFill>
                <a:latin typeface="Times New Roman"/>
                <a:ea typeface="Times New Roman"/>
                <a:cs typeface="Times New Roman"/>
                <a:sym typeface="Times New Roman"/>
              </a:rPr>
              <a:t>15</a:t>
            </a:fld>
            <a:endParaRPr sz="1400">
              <a:solidFill>
                <a:schemeClr val="dk1"/>
              </a:solidFill>
              <a:latin typeface="Times New Roman"/>
              <a:ea typeface="Times New Roman"/>
              <a:cs typeface="Times New Roman"/>
              <a:sym typeface="Times New Roman"/>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16"/>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200"/>
              <a:buFont typeface="Open Sans"/>
              <a:buNone/>
            </a:pPr>
            <a:r>
              <a:rPr lang="en-US">
                <a:solidFill>
                  <a:schemeClr val="dk1"/>
                </a:solidFill>
              </a:rPr>
              <a:t>Performance measure examples</a:t>
            </a:r>
            <a:endParaRPr/>
          </a:p>
        </p:txBody>
      </p:sp>
      <p:sp>
        <p:nvSpPr>
          <p:cNvPr id="257" name="Google Shape;257;p16"/>
          <p:cNvSpPr txBox="1">
            <a:spLocks noGrp="1"/>
          </p:cNvSpPr>
          <p:nvPr>
            <p:ph type="body" idx="1"/>
          </p:nvPr>
        </p:nvSpPr>
        <p:spPr>
          <a:xfrm>
            <a:off x="399673" y="1348547"/>
            <a:ext cx="10515600" cy="4793836"/>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000"/>
              <a:buNone/>
            </a:pPr>
            <a:r>
              <a:rPr lang="en-US"/>
              <a:t>Performance measures for a vacuum-cleaner agent might include things like:</a:t>
            </a:r>
            <a:endParaRPr/>
          </a:p>
          <a:p>
            <a:pPr marL="685800" lvl="1" indent="-228600" algn="l" rtl="0">
              <a:lnSpc>
                <a:spcPct val="90000"/>
              </a:lnSpc>
              <a:spcBef>
                <a:spcPts val="500"/>
              </a:spcBef>
              <a:spcAft>
                <a:spcPts val="0"/>
              </a:spcAft>
              <a:buClr>
                <a:schemeClr val="dk1"/>
              </a:buClr>
              <a:buSzPts val="2000"/>
              <a:buChar char="•"/>
            </a:pPr>
            <a:r>
              <a:rPr lang="en-US"/>
              <a:t>+1 point for each clean square at time T</a:t>
            </a:r>
            <a:endParaRPr/>
          </a:p>
          <a:p>
            <a:pPr marL="685800" lvl="1" indent="-228600" algn="l" rtl="0">
              <a:lnSpc>
                <a:spcPct val="90000"/>
              </a:lnSpc>
              <a:spcBef>
                <a:spcPts val="500"/>
              </a:spcBef>
              <a:spcAft>
                <a:spcPts val="0"/>
              </a:spcAft>
              <a:buClr>
                <a:schemeClr val="dk1"/>
              </a:buClr>
              <a:buSzPts val="2000"/>
              <a:buChar char="•"/>
            </a:pPr>
            <a:r>
              <a:rPr lang="en-US"/>
              <a:t>+1 for cleaning a square, -1 for each move</a:t>
            </a:r>
            <a:endParaRPr/>
          </a:p>
          <a:p>
            <a:pPr marL="685800" lvl="1" indent="-228600" algn="l" rtl="0">
              <a:lnSpc>
                <a:spcPct val="90000"/>
              </a:lnSpc>
              <a:spcBef>
                <a:spcPts val="500"/>
              </a:spcBef>
              <a:spcAft>
                <a:spcPts val="0"/>
              </a:spcAft>
              <a:buClr>
                <a:schemeClr val="dk1"/>
              </a:buClr>
              <a:buSzPts val="2000"/>
              <a:buChar char="•"/>
            </a:pPr>
            <a:r>
              <a:rPr lang="en-US"/>
              <a:t>-1000 for more than </a:t>
            </a:r>
            <a:r>
              <a:rPr lang="en-US" i="1"/>
              <a:t>k</a:t>
            </a:r>
            <a:r>
              <a:rPr lang="en-US"/>
              <a:t> dirty squares</a:t>
            </a:r>
            <a:endParaRPr/>
          </a:p>
          <a:p>
            <a:pPr marL="0" lvl="0" indent="0" algn="l" rtl="0">
              <a:lnSpc>
                <a:spcPct val="90000"/>
              </a:lnSpc>
              <a:spcBef>
                <a:spcPts val="1000"/>
              </a:spcBef>
              <a:spcAft>
                <a:spcPts val="0"/>
              </a:spcAft>
              <a:buClr>
                <a:schemeClr val="dk1"/>
              </a:buClr>
              <a:buSzPts val="700"/>
              <a:buNone/>
            </a:pPr>
            <a:endParaRPr sz="700"/>
          </a:p>
          <a:p>
            <a:pPr marL="685800" lvl="1" indent="-228600" algn="l" rtl="0">
              <a:lnSpc>
                <a:spcPct val="90000"/>
              </a:lnSpc>
              <a:spcBef>
                <a:spcPts val="500"/>
              </a:spcBef>
              <a:spcAft>
                <a:spcPts val="0"/>
              </a:spcAft>
              <a:buClr>
                <a:schemeClr val="dk1"/>
              </a:buClr>
              <a:buSzPts val="2000"/>
              <a:buFont typeface="Open Sans"/>
              <a:buNone/>
            </a:pPr>
            <a:endParaRPr/>
          </a:p>
        </p:txBody>
      </p:sp>
      <p:sp>
        <p:nvSpPr>
          <p:cNvPr id="258" name="Google Shape;258;p16"/>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sz="1400">
                <a:solidFill>
                  <a:schemeClr val="dk1"/>
                </a:solidFill>
                <a:latin typeface="Times New Roman"/>
                <a:ea typeface="Times New Roman"/>
                <a:cs typeface="Times New Roman"/>
                <a:sym typeface="Times New Roman"/>
              </a:rPr>
              <a:t>16</a:t>
            </a:fld>
            <a:endParaRPr sz="1400">
              <a:solidFill>
                <a:schemeClr val="dk1"/>
              </a:solidFill>
              <a:latin typeface="Times New Roman"/>
              <a:ea typeface="Times New Roman"/>
              <a:cs typeface="Times New Roman"/>
              <a:sym typeface="Times New Roman"/>
            </a:endParaRPr>
          </a:p>
        </p:txBody>
      </p:sp>
      <p:pic>
        <p:nvPicPr>
          <p:cNvPr id="259" name="Google Shape;259;p16"/>
          <p:cNvPicPr preferRelativeResize="0"/>
          <p:nvPr/>
        </p:nvPicPr>
        <p:blipFill rotWithShape="1">
          <a:blip r:embed="rId3">
            <a:alphaModFix/>
          </a:blip>
          <a:srcRect/>
          <a:stretch/>
        </p:blipFill>
        <p:spPr>
          <a:xfrm>
            <a:off x="4192089" y="3467100"/>
            <a:ext cx="1752600" cy="2628900"/>
          </a:xfrm>
          <a:prstGeom prst="rect">
            <a:avLst/>
          </a:prstGeom>
          <a:noFill/>
          <a:ln>
            <a:noFill/>
          </a:ln>
        </p:spPr>
      </p:pic>
      <p:pic>
        <p:nvPicPr>
          <p:cNvPr id="260" name="Google Shape;260;p16"/>
          <p:cNvPicPr preferRelativeResize="0"/>
          <p:nvPr/>
        </p:nvPicPr>
        <p:blipFill rotWithShape="1">
          <a:blip r:embed="rId4">
            <a:alphaModFix/>
          </a:blip>
          <a:srcRect/>
          <a:stretch/>
        </p:blipFill>
        <p:spPr>
          <a:xfrm>
            <a:off x="6400801" y="3978276"/>
            <a:ext cx="2117725" cy="21177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6" name="Google Shape;266;p17"/>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Rule of thumb for performance measures</a:t>
            </a:r>
            <a:endParaRPr/>
          </a:p>
        </p:txBody>
      </p:sp>
      <p:sp>
        <p:nvSpPr>
          <p:cNvPr id="267" name="Google Shape;267;p17"/>
          <p:cNvSpPr txBox="1">
            <a:spLocks noGrp="1"/>
          </p:cNvSpPr>
          <p:nvPr>
            <p:ph type="body" idx="1"/>
          </p:nvPr>
        </p:nvSpPr>
        <p:spPr>
          <a:xfrm>
            <a:off x="399673" y="1272347"/>
            <a:ext cx="10515600" cy="47937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000"/>
              <a:buNone/>
            </a:pPr>
            <a:r>
              <a:rPr lang="en-US"/>
              <a:t>It is better to design performance measures according to </a:t>
            </a:r>
            <a:r>
              <a:rPr lang="en-US" b="1"/>
              <a:t>what you want to be achieved </a:t>
            </a:r>
            <a:r>
              <a:rPr lang="en-US"/>
              <a:t>in the environment, </a:t>
            </a:r>
            <a:r>
              <a:rPr lang="en-US" b="1"/>
              <a:t>rather than how you think the agent should behave.</a:t>
            </a:r>
            <a:endParaRPr/>
          </a:p>
          <a:p>
            <a:pPr marL="0" lvl="0" indent="0" algn="l" rtl="0">
              <a:lnSpc>
                <a:spcPct val="90000"/>
              </a:lnSpc>
              <a:spcBef>
                <a:spcPts val="1000"/>
              </a:spcBef>
              <a:spcAft>
                <a:spcPts val="0"/>
              </a:spcAft>
              <a:buClr>
                <a:schemeClr val="dk1"/>
              </a:buClr>
              <a:buSzPts val="2000"/>
              <a:buNone/>
            </a:pPr>
            <a:r>
              <a:rPr lang="en-US"/>
              <a:t>For example, what might happen if we said</a:t>
            </a:r>
            <a:endParaRPr/>
          </a:p>
          <a:p>
            <a:pPr marL="342900" lvl="0" indent="-342900" algn="l" rtl="0">
              <a:lnSpc>
                <a:spcPct val="90000"/>
              </a:lnSpc>
              <a:spcBef>
                <a:spcPts val="1000"/>
              </a:spcBef>
              <a:spcAft>
                <a:spcPts val="0"/>
              </a:spcAft>
              <a:buClr>
                <a:schemeClr val="dk1"/>
              </a:buClr>
              <a:buSzPts val="2000"/>
              <a:buFont typeface="Arial"/>
              <a:buChar char="•"/>
            </a:pPr>
            <a:r>
              <a:rPr lang="en-US"/>
              <a:t>+1 point for each time the robot cleans a square</a:t>
            </a:r>
            <a:endParaRPr/>
          </a:p>
          <a:p>
            <a:pPr marL="0" lvl="0" indent="0" algn="l" rtl="0">
              <a:lnSpc>
                <a:spcPct val="90000"/>
              </a:lnSpc>
              <a:spcBef>
                <a:spcPts val="1000"/>
              </a:spcBef>
              <a:spcAft>
                <a:spcPts val="0"/>
              </a:spcAft>
              <a:buClr>
                <a:schemeClr val="dk1"/>
              </a:buClr>
              <a:buSzPts val="2000"/>
              <a:buNone/>
            </a:pPr>
            <a:r>
              <a:rPr lang="en-US"/>
              <a:t>instead of</a:t>
            </a:r>
            <a:endParaRPr/>
          </a:p>
          <a:p>
            <a:pPr marL="342900" lvl="0" indent="-342900" algn="l" rtl="0">
              <a:lnSpc>
                <a:spcPct val="90000"/>
              </a:lnSpc>
              <a:spcBef>
                <a:spcPts val="1000"/>
              </a:spcBef>
              <a:spcAft>
                <a:spcPts val="0"/>
              </a:spcAft>
              <a:buClr>
                <a:schemeClr val="dk1"/>
              </a:buClr>
              <a:buSzPts val="2000"/>
              <a:buFont typeface="Arial"/>
              <a:buChar char="•"/>
            </a:pPr>
            <a:r>
              <a:rPr lang="en-US"/>
              <a:t>+1 point for each clean square at time T</a:t>
            </a:r>
            <a:endParaRPr/>
          </a:p>
          <a:p>
            <a:pPr marL="0" lvl="0" indent="0" algn="l" rtl="0">
              <a:lnSpc>
                <a:spcPct val="90000"/>
              </a:lnSpc>
              <a:spcBef>
                <a:spcPts val="1000"/>
              </a:spcBef>
              <a:spcAft>
                <a:spcPts val="0"/>
              </a:spcAft>
              <a:buClr>
                <a:schemeClr val="dk1"/>
              </a:buClr>
              <a:buSzPts val="2000"/>
              <a:buNone/>
            </a:pPr>
            <a:endParaRPr/>
          </a:p>
          <a:p>
            <a:pPr marL="0" lvl="0" indent="0" algn="l" rtl="0">
              <a:lnSpc>
                <a:spcPct val="90000"/>
              </a:lnSpc>
              <a:spcBef>
                <a:spcPts val="1000"/>
              </a:spcBef>
              <a:spcAft>
                <a:spcPts val="0"/>
              </a:spcAft>
              <a:buClr>
                <a:schemeClr val="dk1"/>
              </a:buClr>
              <a:buSzPts val="2000"/>
              <a:buNone/>
            </a:pPr>
            <a:endParaRPr b="1"/>
          </a:p>
        </p:txBody>
      </p:sp>
      <p:pic>
        <p:nvPicPr>
          <p:cNvPr id="268" name="Google Shape;268;p17"/>
          <p:cNvPicPr preferRelativeResize="0"/>
          <p:nvPr/>
        </p:nvPicPr>
        <p:blipFill rotWithShape="1">
          <a:blip r:embed="rId3">
            <a:alphaModFix/>
          </a:blip>
          <a:srcRect/>
          <a:stretch/>
        </p:blipFill>
        <p:spPr>
          <a:xfrm>
            <a:off x="4192089" y="3467100"/>
            <a:ext cx="1752600" cy="2628900"/>
          </a:xfrm>
          <a:prstGeom prst="rect">
            <a:avLst/>
          </a:prstGeom>
          <a:noFill/>
          <a:ln>
            <a:noFill/>
          </a:ln>
        </p:spPr>
      </p:pic>
      <p:pic>
        <p:nvPicPr>
          <p:cNvPr id="269" name="Google Shape;269;p17"/>
          <p:cNvPicPr preferRelativeResize="0"/>
          <p:nvPr/>
        </p:nvPicPr>
        <p:blipFill rotWithShape="1">
          <a:blip r:embed="rId4">
            <a:alphaModFix/>
          </a:blip>
          <a:srcRect/>
          <a:stretch/>
        </p:blipFill>
        <p:spPr>
          <a:xfrm>
            <a:off x="6400801" y="3978276"/>
            <a:ext cx="2117725" cy="21177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18"/>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C00000"/>
              </a:buClr>
              <a:buSzPts val="3200"/>
              <a:buFont typeface="Open Sans"/>
              <a:buNone/>
            </a:pPr>
            <a:r>
              <a:rPr lang="en-US">
                <a:solidFill>
                  <a:srgbClr val="C00000"/>
                </a:solidFill>
              </a:rPr>
              <a:t>Rational</a:t>
            </a:r>
            <a:r>
              <a:rPr lang="en-US"/>
              <a:t> agents</a:t>
            </a:r>
            <a:endParaRPr/>
          </a:p>
        </p:txBody>
      </p:sp>
      <p:sp>
        <p:nvSpPr>
          <p:cNvPr id="276" name="Google Shape;276;p18"/>
          <p:cNvSpPr txBox="1">
            <a:spLocks noGrp="1"/>
          </p:cNvSpPr>
          <p:nvPr>
            <p:ph type="body" idx="1"/>
          </p:nvPr>
        </p:nvSpPr>
        <p:spPr>
          <a:xfrm>
            <a:off x="399673" y="1348547"/>
            <a:ext cx="10515600" cy="4793836"/>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accent2"/>
              </a:buClr>
              <a:buSzPts val="2000"/>
              <a:buNone/>
            </a:pPr>
            <a:r>
              <a:rPr lang="en-US">
                <a:solidFill>
                  <a:srgbClr val="000000"/>
                </a:solidFill>
                <a:latin typeface="Open Sans"/>
                <a:ea typeface="Open Sans"/>
                <a:cs typeface="Open Sans"/>
                <a:sym typeface="Open Sans"/>
              </a:rPr>
              <a:t>Rational Agent: </a:t>
            </a:r>
            <a:endParaRPr>
              <a:solidFill>
                <a:srgbClr val="000000"/>
              </a:solidFill>
            </a:endParaRPr>
          </a:p>
          <a:p>
            <a:pPr marL="342900" lvl="0" indent="-342900" algn="l" rtl="0">
              <a:lnSpc>
                <a:spcPct val="90000"/>
              </a:lnSpc>
              <a:spcBef>
                <a:spcPts val="1000"/>
              </a:spcBef>
              <a:spcAft>
                <a:spcPts val="0"/>
              </a:spcAft>
              <a:buClr>
                <a:schemeClr val="dk1"/>
              </a:buClr>
              <a:buSzPts val="2000"/>
              <a:buFont typeface="Arial"/>
              <a:buChar char="•"/>
            </a:pPr>
            <a:r>
              <a:rPr lang="en-US">
                <a:latin typeface="Open Sans"/>
                <a:ea typeface="Open Sans"/>
                <a:cs typeface="Open Sans"/>
                <a:sym typeface="Open Sans"/>
              </a:rPr>
              <a:t>For each possible percept sequence</a:t>
            </a:r>
            <a:r>
              <a:rPr lang="en-US" i="1">
                <a:latin typeface="Open Sans"/>
                <a:ea typeface="Open Sans"/>
                <a:cs typeface="Open Sans"/>
                <a:sym typeface="Open Sans"/>
              </a:rPr>
              <a:t> P</a:t>
            </a:r>
            <a:endParaRPr/>
          </a:p>
          <a:p>
            <a:pPr marL="342900" lvl="0" indent="-342900" algn="l" rtl="0">
              <a:lnSpc>
                <a:spcPct val="90000"/>
              </a:lnSpc>
              <a:spcBef>
                <a:spcPts val="1000"/>
              </a:spcBef>
              <a:spcAft>
                <a:spcPts val="0"/>
              </a:spcAft>
              <a:buClr>
                <a:schemeClr val="dk1"/>
              </a:buClr>
              <a:buSzPts val="2000"/>
              <a:buFont typeface="Arial"/>
              <a:buChar char="•"/>
            </a:pPr>
            <a:r>
              <a:rPr lang="en-US">
                <a:latin typeface="Open Sans"/>
                <a:ea typeface="Open Sans"/>
                <a:cs typeface="Open Sans"/>
                <a:sym typeface="Open Sans"/>
              </a:rPr>
              <a:t>a rational agent selects an action </a:t>
            </a:r>
            <a:r>
              <a:rPr lang="en-US" i="1">
                <a:latin typeface="Open Sans"/>
                <a:ea typeface="Open Sans"/>
                <a:cs typeface="Open Sans"/>
                <a:sym typeface="Open Sans"/>
              </a:rPr>
              <a:t>a </a:t>
            </a:r>
            <a:endParaRPr/>
          </a:p>
          <a:p>
            <a:pPr marL="342900" lvl="0" indent="-342900" algn="l" rtl="0">
              <a:lnSpc>
                <a:spcPct val="90000"/>
              </a:lnSpc>
              <a:spcBef>
                <a:spcPts val="1000"/>
              </a:spcBef>
              <a:spcAft>
                <a:spcPts val="0"/>
              </a:spcAft>
              <a:buClr>
                <a:schemeClr val="dk1"/>
              </a:buClr>
              <a:buSzPts val="2000"/>
              <a:buFont typeface="Arial"/>
              <a:buChar char="•"/>
            </a:pPr>
            <a:r>
              <a:rPr lang="en-US">
                <a:latin typeface="Open Sans"/>
                <a:ea typeface="Open Sans"/>
                <a:cs typeface="Open Sans"/>
                <a:sym typeface="Open Sans"/>
              </a:rPr>
              <a:t>to </a:t>
            </a:r>
            <a:r>
              <a:rPr lang="en-US" b="1" i="1">
                <a:solidFill>
                  <a:srgbClr val="E69138"/>
                </a:solidFill>
              </a:rPr>
              <a:t>maximize</a:t>
            </a:r>
            <a:r>
              <a:rPr lang="en-US">
                <a:latin typeface="Open Sans"/>
                <a:ea typeface="Open Sans"/>
                <a:cs typeface="Open Sans"/>
                <a:sym typeface="Open Sans"/>
              </a:rPr>
              <a:t> its </a:t>
            </a:r>
            <a:r>
              <a:rPr lang="en-US" b="1" i="1">
                <a:solidFill>
                  <a:srgbClr val="E69138"/>
                </a:solidFill>
              </a:rPr>
              <a:t>performance measure</a:t>
            </a:r>
            <a:endParaRPr b="1">
              <a:solidFill>
                <a:srgbClr val="E69138"/>
              </a:solidFill>
            </a:endParaRPr>
          </a:p>
          <a:p>
            <a:pPr marL="0" lvl="0" indent="0" algn="l" rtl="0">
              <a:lnSpc>
                <a:spcPct val="90000"/>
              </a:lnSpc>
              <a:spcBef>
                <a:spcPts val="1000"/>
              </a:spcBef>
              <a:spcAft>
                <a:spcPts val="0"/>
              </a:spcAft>
              <a:buClr>
                <a:schemeClr val="dk1"/>
              </a:buClr>
              <a:buSzPts val="2000"/>
              <a:buNone/>
            </a:pPr>
            <a:endParaRPr>
              <a:latin typeface="Open Sans"/>
              <a:ea typeface="Open Sans"/>
              <a:cs typeface="Open Sans"/>
              <a:sym typeface="Open Sans"/>
            </a:endParaRPr>
          </a:p>
          <a:p>
            <a:pPr marL="0" lvl="0" indent="0" algn="l" rtl="0">
              <a:lnSpc>
                <a:spcPct val="90000"/>
              </a:lnSpc>
              <a:spcBef>
                <a:spcPts val="1000"/>
              </a:spcBef>
              <a:spcAft>
                <a:spcPts val="0"/>
              </a:spcAft>
              <a:buClr>
                <a:schemeClr val="dk1"/>
              </a:buClr>
              <a:buSzPts val="2000"/>
              <a:buNone/>
            </a:pPr>
            <a:endParaRPr>
              <a:latin typeface="Open Sans"/>
              <a:ea typeface="Open Sans"/>
              <a:cs typeface="Open Sans"/>
              <a:sym typeface="Open Sans"/>
            </a:endParaRPr>
          </a:p>
          <a:p>
            <a:pPr marL="685800" lvl="1" indent="-228600" algn="l" rtl="0">
              <a:lnSpc>
                <a:spcPct val="90000"/>
              </a:lnSpc>
              <a:spcBef>
                <a:spcPts val="500"/>
              </a:spcBef>
              <a:spcAft>
                <a:spcPts val="0"/>
              </a:spcAft>
              <a:buClr>
                <a:schemeClr val="dk1"/>
              </a:buClr>
              <a:buSzPts val="2000"/>
              <a:buFont typeface="Open Sans"/>
              <a:buNone/>
            </a:pPr>
            <a:endParaRPr>
              <a:latin typeface="Open Sans"/>
              <a:ea typeface="Open Sans"/>
              <a:cs typeface="Open Sans"/>
              <a:sym typeface="Open Sans"/>
            </a:endParaRPr>
          </a:p>
        </p:txBody>
      </p:sp>
      <p:sp>
        <p:nvSpPr>
          <p:cNvPr id="277" name="Google Shape;277;p18"/>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sz="1400">
                <a:solidFill>
                  <a:schemeClr val="dk1"/>
                </a:solidFill>
                <a:latin typeface="Times New Roman"/>
                <a:ea typeface="Times New Roman"/>
                <a:cs typeface="Times New Roman"/>
                <a:sym typeface="Times New Roman"/>
              </a:rPr>
              <a:t>18</a:t>
            </a:fld>
            <a:endParaRPr sz="1400">
              <a:solidFill>
                <a:schemeClr val="dk1"/>
              </a:solidFill>
              <a:latin typeface="Times New Roman"/>
              <a:ea typeface="Times New Roman"/>
              <a:cs typeface="Times New Roman"/>
              <a:sym typeface="Times New Roman"/>
            </a:endParaRPr>
          </a:p>
        </p:txBody>
      </p:sp>
      <p:pic>
        <p:nvPicPr>
          <p:cNvPr id="278" name="Google Shape;278;p18"/>
          <p:cNvPicPr preferRelativeResize="0"/>
          <p:nvPr/>
        </p:nvPicPr>
        <p:blipFill rotWithShape="1">
          <a:blip r:embed="rId3">
            <a:alphaModFix/>
          </a:blip>
          <a:srcRect/>
          <a:stretch/>
        </p:blipFill>
        <p:spPr>
          <a:xfrm>
            <a:off x="1667075" y="3164618"/>
            <a:ext cx="8711308" cy="288562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19"/>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Rationality is </a:t>
            </a:r>
            <a:r>
              <a:rPr lang="en-US" i="1"/>
              <a:t>not </a:t>
            </a:r>
            <a:r>
              <a:rPr lang="en-US"/>
              <a:t>omniscience</a:t>
            </a:r>
            <a:endParaRPr/>
          </a:p>
        </p:txBody>
      </p:sp>
      <p:sp>
        <p:nvSpPr>
          <p:cNvPr id="285" name="Google Shape;285;p19"/>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000"/>
              <a:buNone/>
            </a:pPr>
            <a:r>
              <a:rPr lang="en-US"/>
              <a:t>Ideal agent: maximizes </a:t>
            </a:r>
            <a:r>
              <a:rPr lang="en-US" b="1" i="1">
                <a:solidFill>
                  <a:srgbClr val="E69138"/>
                </a:solidFill>
              </a:rPr>
              <a:t>actual </a:t>
            </a:r>
            <a:r>
              <a:rPr lang="en-US"/>
              <a:t>performance, but needs to be </a:t>
            </a:r>
            <a:r>
              <a:rPr lang="en-US" b="1" i="1">
                <a:solidFill>
                  <a:srgbClr val="E69138"/>
                </a:solidFill>
              </a:rPr>
              <a:t>omniscient</a:t>
            </a:r>
            <a:r>
              <a:rPr lang="en-US" i="1"/>
              <a:t>.</a:t>
            </a:r>
            <a:r>
              <a:rPr lang="en-US"/>
              <a:t> </a:t>
            </a:r>
            <a:endParaRPr/>
          </a:p>
          <a:p>
            <a:pPr marL="685800" lvl="1" indent="-228600" algn="l" rtl="0">
              <a:lnSpc>
                <a:spcPct val="90000"/>
              </a:lnSpc>
              <a:spcBef>
                <a:spcPts val="500"/>
              </a:spcBef>
              <a:spcAft>
                <a:spcPts val="0"/>
              </a:spcAft>
              <a:buClr>
                <a:schemeClr val="dk1"/>
              </a:buClr>
              <a:buSzPts val="2000"/>
              <a:buChar char="○"/>
            </a:pPr>
            <a:r>
              <a:rPr lang="en-US"/>
              <a:t>Usually impossible…..</a:t>
            </a:r>
            <a:endParaRPr/>
          </a:p>
          <a:p>
            <a:pPr marL="1143000" lvl="2" indent="-228600" algn="l" rtl="0">
              <a:lnSpc>
                <a:spcPct val="90000"/>
              </a:lnSpc>
              <a:spcBef>
                <a:spcPts val="500"/>
              </a:spcBef>
              <a:spcAft>
                <a:spcPts val="0"/>
              </a:spcAft>
              <a:buClr>
                <a:schemeClr val="dk1"/>
              </a:buClr>
              <a:buSzPts val="2000"/>
              <a:buChar char="■"/>
            </a:pPr>
            <a:r>
              <a:rPr lang="en-US"/>
              <a:t> But consider tic-tac-toe agent…</a:t>
            </a:r>
            <a:endParaRPr/>
          </a:p>
          <a:p>
            <a:pPr marL="685800" lvl="1" indent="-228600" algn="l" rtl="0">
              <a:lnSpc>
                <a:spcPct val="90000"/>
              </a:lnSpc>
              <a:spcBef>
                <a:spcPts val="500"/>
              </a:spcBef>
              <a:spcAft>
                <a:spcPts val="0"/>
              </a:spcAft>
              <a:buClr>
                <a:schemeClr val="dk1"/>
              </a:buClr>
              <a:buSzPts val="2000"/>
              <a:buChar char="○"/>
            </a:pPr>
            <a:r>
              <a:rPr lang="en-US"/>
              <a:t>Rationality ≠  Guaranteed Success</a:t>
            </a:r>
            <a:endParaRPr/>
          </a:p>
          <a:p>
            <a:pPr marL="914400" lvl="2" indent="0" algn="l" rtl="0">
              <a:lnSpc>
                <a:spcPct val="90000"/>
              </a:lnSpc>
              <a:spcBef>
                <a:spcPts val="500"/>
              </a:spcBef>
              <a:spcAft>
                <a:spcPts val="0"/>
              </a:spcAft>
              <a:buClr>
                <a:schemeClr val="dk1"/>
              </a:buClr>
              <a:buSzPts val="2000"/>
              <a:buNone/>
            </a:pPr>
            <a:endParaRPr/>
          </a:p>
          <a:p>
            <a:pPr marL="0" lvl="0" indent="0" algn="l" rtl="0">
              <a:lnSpc>
                <a:spcPct val="80000"/>
              </a:lnSpc>
              <a:spcBef>
                <a:spcPts val="1000"/>
              </a:spcBef>
              <a:spcAft>
                <a:spcPts val="0"/>
              </a:spcAft>
              <a:buClr>
                <a:schemeClr val="dk1"/>
              </a:buClr>
              <a:buSzPts val="2000"/>
              <a:buNone/>
            </a:pPr>
            <a:r>
              <a:rPr lang="en-US"/>
              <a:t>Caveat: </a:t>
            </a:r>
            <a:r>
              <a:rPr lang="en-US">
                <a:solidFill>
                  <a:srgbClr val="E69138"/>
                </a:solidFill>
              </a:rPr>
              <a:t>computational limitations make </a:t>
            </a:r>
            <a:r>
              <a:rPr lang="en-US" b="1" i="1">
                <a:solidFill>
                  <a:srgbClr val="E69138"/>
                </a:solidFill>
              </a:rPr>
              <a:t>complete rationality</a:t>
            </a:r>
            <a:r>
              <a:rPr lang="en-US">
                <a:solidFill>
                  <a:srgbClr val="E69138"/>
                </a:solidFill>
              </a:rPr>
              <a:t> unachievable</a:t>
            </a:r>
            <a:endParaRPr>
              <a:solidFill>
                <a:srgbClr val="E69138"/>
              </a:solidFill>
            </a:endParaRPr>
          </a:p>
          <a:p>
            <a:pPr marL="685800" lvl="1" indent="-228600" algn="l" rtl="0">
              <a:lnSpc>
                <a:spcPct val="80000"/>
              </a:lnSpc>
              <a:spcBef>
                <a:spcPts val="500"/>
              </a:spcBef>
              <a:spcAft>
                <a:spcPts val="0"/>
              </a:spcAft>
              <a:buClr>
                <a:schemeClr val="dk1"/>
              </a:buClr>
              <a:buSzPts val="2000"/>
              <a:buFont typeface="Noto Sans Symbols"/>
              <a:buChar char="○"/>
            </a:pPr>
            <a:r>
              <a:rPr lang="en-US"/>
              <a:t>design best </a:t>
            </a:r>
            <a:r>
              <a:rPr lang="en-US" b="1" i="1">
                <a:solidFill>
                  <a:srgbClr val="E69138"/>
                </a:solidFill>
              </a:rPr>
              <a:t>program</a:t>
            </a:r>
            <a:r>
              <a:rPr lang="en-US">
                <a:solidFill>
                  <a:srgbClr val="E69138"/>
                </a:solidFill>
              </a:rPr>
              <a:t> </a:t>
            </a:r>
            <a:r>
              <a:rPr lang="en-US"/>
              <a:t>for given machine resources</a:t>
            </a:r>
            <a:br>
              <a:rPr lang="en-US"/>
            </a:br>
            <a:endParaRPr/>
          </a:p>
        </p:txBody>
      </p:sp>
      <p:pic>
        <p:nvPicPr>
          <p:cNvPr id="286" name="Google Shape;286;p19"/>
          <p:cNvPicPr preferRelativeResize="0">
            <a:picLocks noGrp="1"/>
          </p:cNvPicPr>
          <p:nvPr>
            <p:ph type="body" idx="2"/>
          </p:nvPr>
        </p:nvPicPr>
        <p:blipFill rotWithShape="1">
          <a:blip r:embed="rId3">
            <a:alphaModFix/>
          </a:blip>
          <a:srcRect/>
          <a:stretch/>
        </p:blipFill>
        <p:spPr>
          <a:xfrm>
            <a:off x="6172200" y="2461846"/>
            <a:ext cx="5156547" cy="3093928"/>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Shape 114"/>
        <p:cNvGrpSpPr/>
        <p:nvPr/>
      </p:nvGrpSpPr>
      <p:grpSpPr>
        <a:xfrm>
          <a:off x="0" y="0"/>
          <a:ext cx="0" cy="0"/>
          <a:chOff x="0" y="0"/>
          <a:chExt cx="0" cy="0"/>
        </a:xfrm>
      </p:grpSpPr>
      <p:sp>
        <p:nvSpPr>
          <p:cNvPr id="115" name="Google Shape;115;p2"/>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000"/>
              <a:buNone/>
            </a:pPr>
            <a:r>
              <a:rPr lang="en-US" b="1" dirty="0"/>
              <a:t>Intelligent Agents (AIMA 2.1-2.4)</a:t>
            </a:r>
            <a:endParaRPr dirty="0"/>
          </a:p>
          <a:p>
            <a:pPr marL="0" lvl="0" indent="0" algn="l" rtl="0">
              <a:lnSpc>
                <a:spcPct val="90000"/>
              </a:lnSpc>
              <a:spcBef>
                <a:spcPts val="1000"/>
              </a:spcBef>
              <a:spcAft>
                <a:spcPts val="0"/>
              </a:spcAft>
              <a:buClr>
                <a:schemeClr val="dk1"/>
              </a:buClr>
              <a:buSzPts val="2000"/>
              <a:buNone/>
            </a:pPr>
            <a:endParaRPr b="1" dirty="0"/>
          </a:p>
          <a:p>
            <a:pPr marL="0" lvl="0" indent="0" algn="l" rtl="0">
              <a:lnSpc>
                <a:spcPct val="90000"/>
              </a:lnSpc>
              <a:spcBef>
                <a:spcPts val="1000"/>
              </a:spcBef>
              <a:spcAft>
                <a:spcPts val="0"/>
              </a:spcAft>
              <a:buClr>
                <a:schemeClr val="dk1"/>
              </a:buClr>
              <a:buSzPts val="2000"/>
              <a:buNone/>
            </a:pPr>
            <a:r>
              <a:rPr lang="en-US" b="1" dirty="0"/>
              <a:t>Task Environments</a:t>
            </a:r>
            <a:endParaRPr dirty="0"/>
          </a:p>
          <a:p>
            <a:pPr marL="0" lvl="0" indent="0" algn="l" rtl="0">
              <a:lnSpc>
                <a:spcPct val="90000"/>
              </a:lnSpc>
              <a:spcBef>
                <a:spcPts val="1000"/>
              </a:spcBef>
              <a:spcAft>
                <a:spcPts val="0"/>
              </a:spcAft>
              <a:buClr>
                <a:schemeClr val="dk1"/>
              </a:buClr>
              <a:buSzPts val="2000"/>
              <a:buNone/>
            </a:pPr>
            <a:endParaRPr b="1" dirty="0"/>
          </a:p>
          <a:p>
            <a:pPr marL="0" lvl="0" indent="0" algn="l" rtl="0">
              <a:lnSpc>
                <a:spcPct val="90000"/>
              </a:lnSpc>
              <a:spcBef>
                <a:spcPts val="1000"/>
              </a:spcBef>
              <a:spcAft>
                <a:spcPts val="0"/>
              </a:spcAft>
              <a:buClr>
                <a:schemeClr val="dk1"/>
              </a:buClr>
              <a:buSzPts val="2000"/>
              <a:buNone/>
            </a:pPr>
            <a:r>
              <a:rPr lang="en-US" b="1" dirty="0"/>
              <a:t>Formulating Search Problems</a:t>
            </a:r>
            <a:endParaRPr dirty="0"/>
          </a:p>
          <a:p>
            <a:pPr marL="0" lvl="0" indent="0" algn="l" rtl="0">
              <a:lnSpc>
                <a:spcPct val="90000"/>
              </a:lnSpc>
              <a:spcBef>
                <a:spcPts val="1000"/>
              </a:spcBef>
              <a:spcAft>
                <a:spcPts val="0"/>
              </a:spcAft>
              <a:buClr>
                <a:schemeClr val="dk1"/>
              </a:buClr>
              <a:buSzPts val="2000"/>
              <a:buNone/>
            </a:pPr>
            <a:endParaRPr b="1" dirty="0"/>
          </a:p>
          <a:p>
            <a:pPr marL="0" lvl="0" indent="0" algn="l" rtl="0">
              <a:lnSpc>
                <a:spcPct val="90000"/>
              </a:lnSpc>
              <a:spcBef>
                <a:spcPts val="1000"/>
              </a:spcBef>
              <a:spcAft>
                <a:spcPts val="0"/>
              </a:spcAft>
              <a:buClr>
                <a:schemeClr val="dk1"/>
              </a:buClr>
              <a:buSzPts val="2000"/>
              <a:buNone/>
            </a:pPr>
            <a:r>
              <a:rPr lang="en-US" b="1" dirty="0"/>
              <a:t>Uninformed Search (AIMA 3.1-3.4)</a:t>
            </a:r>
            <a:endParaRPr dirty="0"/>
          </a:p>
        </p:txBody>
      </p:sp>
      <p:sp>
        <p:nvSpPr>
          <p:cNvPr id="116" name="Google Shape;116;p2"/>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a:t>
            </a:fld>
            <a:endParaRPr/>
          </a:p>
        </p:txBody>
      </p:sp>
      <p:sp>
        <p:nvSpPr>
          <p:cNvPr id="117" name="Google Shape;117;p2"/>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Outline for today’s lecture</a:t>
            </a:r>
            <a:endParaRPr/>
          </a:p>
        </p:txBody>
      </p:sp>
      <p:pic>
        <p:nvPicPr>
          <p:cNvPr id="118" name="Google Shape;118;p2" descr="Russell &amp; Norvig, Artificial Intelligence: A Modern Approach, 4th Edition |  Pearson"/>
          <p:cNvPicPr preferRelativeResize="0"/>
          <p:nvPr/>
        </p:nvPicPr>
        <p:blipFill rotWithShape="1">
          <a:blip r:embed="rId3">
            <a:alphaModFix/>
          </a:blip>
          <a:srcRect/>
          <a:stretch/>
        </p:blipFill>
        <p:spPr>
          <a:xfrm>
            <a:off x="6685856" y="268518"/>
            <a:ext cx="4667944" cy="590844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p20"/>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Expected value</a:t>
            </a:r>
            <a:endParaRPr/>
          </a:p>
        </p:txBody>
      </p:sp>
      <p:sp>
        <p:nvSpPr>
          <p:cNvPr id="293" name="Google Shape;293;p20"/>
          <p:cNvSpPr txBox="1">
            <a:spLocks noGrp="1"/>
          </p:cNvSpPr>
          <p:nvPr>
            <p:ph type="body" idx="1"/>
          </p:nvPr>
        </p:nvSpPr>
        <p:spPr>
          <a:xfrm>
            <a:off x="399673" y="1348547"/>
            <a:ext cx="10515600" cy="4793836"/>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000"/>
              <a:buNone/>
            </a:pPr>
            <a:r>
              <a:rPr lang="en-US">
                <a:latin typeface="Open Sans"/>
                <a:ea typeface="Open Sans"/>
                <a:cs typeface="Open Sans"/>
                <a:sym typeface="Open Sans"/>
              </a:rPr>
              <a:t>Rational Agent (initial definition):</a:t>
            </a:r>
            <a:endParaRPr/>
          </a:p>
          <a:p>
            <a:pPr marL="342900" lvl="0" indent="-342900" algn="l" rtl="0">
              <a:lnSpc>
                <a:spcPct val="90000"/>
              </a:lnSpc>
              <a:spcBef>
                <a:spcPts val="1000"/>
              </a:spcBef>
              <a:spcAft>
                <a:spcPts val="0"/>
              </a:spcAft>
              <a:buClr>
                <a:schemeClr val="dk1"/>
              </a:buClr>
              <a:buSzPts val="2000"/>
              <a:buFont typeface="Arial"/>
              <a:buChar char="•"/>
            </a:pPr>
            <a:r>
              <a:rPr lang="en-US">
                <a:latin typeface="Open Sans"/>
                <a:ea typeface="Open Sans"/>
                <a:cs typeface="Open Sans"/>
                <a:sym typeface="Open Sans"/>
              </a:rPr>
              <a:t>For each possible percept sequence P, </a:t>
            </a:r>
            <a:endParaRPr/>
          </a:p>
          <a:p>
            <a:pPr marL="342900" lvl="0" indent="-342900" algn="l" rtl="0">
              <a:lnSpc>
                <a:spcPct val="90000"/>
              </a:lnSpc>
              <a:spcBef>
                <a:spcPts val="1000"/>
              </a:spcBef>
              <a:spcAft>
                <a:spcPts val="0"/>
              </a:spcAft>
              <a:buClr>
                <a:schemeClr val="dk1"/>
              </a:buClr>
              <a:buSzPts val="2000"/>
              <a:buFont typeface="Arial"/>
              <a:buChar char="•"/>
            </a:pPr>
            <a:r>
              <a:rPr lang="en-US">
                <a:latin typeface="Open Sans"/>
                <a:ea typeface="Open Sans"/>
                <a:cs typeface="Open Sans"/>
                <a:sym typeface="Open Sans"/>
              </a:rPr>
              <a:t>a rational agent selects an action a </a:t>
            </a:r>
            <a:endParaRPr/>
          </a:p>
          <a:p>
            <a:pPr marL="342900" lvl="0" indent="-342900" algn="l" rtl="0">
              <a:lnSpc>
                <a:spcPct val="90000"/>
              </a:lnSpc>
              <a:spcBef>
                <a:spcPts val="1000"/>
              </a:spcBef>
              <a:spcAft>
                <a:spcPts val="0"/>
              </a:spcAft>
              <a:buClr>
                <a:schemeClr val="dk1"/>
              </a:buClr>
              <a:buSzPts val="2000"/>
              <a:buFont typeface="Arial"/>
              <a:buChar char="•"/>
            </a:pPr>
            <a:r>
              <a:rPr lang="en-US">
                <a:latin typeface="Open Sans"/>
                <a:ea typeface="Open Sans"/>
                <a:cs typeface="Open Sans"/>
                <a:sym typeface="Open Sans"/>
              </a:rPr>
              <a:t>to maximize its performance measure</a:t>
            </a:r>
            <a:endParaRPr/>
          </a:p>
          <a:p>
            <a:pPr marL="0" lvl="0" indent="0" algn="l" rtl="0">
              <a:lnSpc>
                <a:spcPct val="90000"/>
              </a:lnSpc>
              <a:spcBef>
                <a:spcPts val="1000"/>
              </a:spcBef>
              <a:spcAft>
                <a:spcPts val="0"/>
              </a:spcAft>
              <a:buClr>
                <a:schemeClr val="dk1"/>
              </a:buClr>
              <a:buSzPts val="2000"/>
              <a:buNone/>
            </a:pPr>
            <a:endParaRPr>
              <a:latin typeface="Open Sans"/>
              <a:ea typeface="Open Sans"/>
              <a:cs typeface="Open Sans"/>
              <a:sym typeface="Open Sans"/>
            </a:endParaRPr>
          </a:p>
          <a:p>
            <a:pPr marL="0" lvl="0" indent="0" algn="l" rtl="0">
              <a:lnSpc>
                <a:spcPct val="90000"/>
              </a:lnSpc>
              <a:spcBef>
                <a:spcPts val="1000"/>
              </a:spcBef>
              <a:spcAft>
                <a:spcPts val="0"/>
              </a:spcAft>
              <a:buClr>
                <a:schemeClr val="dk1"/>
              </a:buClr>
              <a:buSzPts val="2000"/>
              <a:buNone/>
            </a:pPr>
            <a:r>
              <a:rPr lang="en-US">
                <a:latin typeface="Open Sans"/>
                <a:ea typeface="Open Sans"/>
                <a:cs typeface="Open Sans"/>
                <a:sym typeface="Open Sans"/>
              </a:rPr>
              <a:t>Rational Agent (revised definition):</a:t>
            </a:r>
            <a:endParaRPr/>
          </a:p>
          <a:p>
            <a:pPr marL="342900" lvl="0" indent="-342900" algn="l" rtl="0">
              <a:lnSpc>
                <a:spcPct val="90000"/>
              </a:lnSpc>
              <a:spcBef>
                <a:spcPts val="1000"/>
              </a:spcBef>
              <a:spcAft>
                <a:spcPts val="0"/>
              </a:spcAft>
              <a:buClr>
                <a:schemeClr val="dk1"/>
              </a:buClr>
              <a:buSzPts val="2000"/>
              <a:buFont typeface="Arial"/>
              <a:buChar char="•"/>
            </a:pPr>
            <a:r>
              <a:rPr lang="en-US">
                <a:latin typeface="Open Sans"/>
                <a:ea typeface="Open Sans"/>
                <a:cs typeface="Open Sans"/>
                <a:sym typeface="Open Sans"/>
              </a:rPr>
              <a:t>For each possible percept sequence P, </a:t>
            </a:r>
            <a:endParaRPr/>
          </a:p>
          <a:p>
            <a:pPr marL="342900" lvl="0" indent="-342900" algn="l" rtl="0">
              <a:lnSpc>
                <a:spcPct val="90000"/>
              </a:lnSpc>
              <a:spcBef>
                <a:spcPts val="1000"/>
              </a:spcBef>
              <a:spcAft>
                <a:spcPts val="0"/>
              </a:spcAft>
              <a:buClr>
                <a:schemeClr val="dk1"/>
              </a:buClr>
              <a:buSzPts val="2000"/>
              <a:buFont typeface="Arial"/>
              <a:buChar char="•"/>
            </a:pPr>
            <a:r>
              <a:rPr lang="en-US">
                <a:latin typeface="Open Sans"/>
                <a:ea typeface="Open Sans"/>
                <a:cs typeface="Open Sans"/>
                <a:sym typeface="Open Sans"/>
              </a:rPr>
              <a:t>a rational agent selects an action a </a:t>
            </a:r>
            <a:endParaRPr/>
          </a:p>
          <a:p>
            <a:pPr marL="342900" lvl="0" indent="-342900" algn="l" rtl="0">
              <a:lnSpc>
                <a:spcPct val="90000"/>
              </a:lnSpc>
              <a:spcBef>
                <a:spcPts val="1000"/>
              </a:spcBef>
              <a:spcAft>
                <a:spcPts val="0"/>
              </a:spcAft>
              <a:buClr>
                <a:schemeClr val="dk1"/>
              </a:buClr>
              <a:buSzPts val="2000"/>
              <a:buFont typeface="Arial"/>
              <a:buChar char="•"/>
            </a:pPr>
            <a:r>
              <a:rPr lang="en-US">
                <a:latin typeface="Open Sans"/>
                <a:ea typeface="Open Sans"/>
                <a:cs typeface="Open Sans"/>
                <a:sym typeface="Open Sans"/>
              </a:rPr>
              <a:t>that maximizes the </a:t>
            </a:r>
            <a:r>
              <a:rPr lang="en-US" b="1">
                <a:latin typeface="Open Sans"/>
                <a:ea typeface="Open Sans"/>
                <a:cs typeface="Open Sans"/>
                <a:sym typeface="Open Sans"/>
              </a:rPr>
              <a:t>expected value </a:t>
            </a:r>
            <a:r>
              <a:rPr lang="en-US">
                <a:latin typeface="Open Sans"/>
                <a:ea typeface="Open Sans"/>
                <a:cs typeface="Open Sans"/>
                <a:sym typeface="Open Sans"/>
              </a:rPr>
              <a:t>of its performance measure</a:t>
            </a:r>
            <a:endParaRPr/>
          </a:p>
          <a:p>
            <a:pPr marL="0" lvl="0" indent="0" algn="l" rtl="0">
              <a:lnSpc>
                <a:spcPct val="90000"/>
              </a:lnSpc>
              <a:spcBef>
                <a:spcPts val="1000"/>
              </a:spcBef>
              <a:spcAft>
                <a:spcPts val="0"/>
              </a:spcAft>
              <a:buClr>
                <a:schemeClr val="dk1"/>
              </a:buClr>
              <a:buSzPts val="2000"/>
              <a:buNone/>
            </a:pPr>
            <a:endParaRPr>
              <a:latin typeface="Open Sans"/>
              <a:ea typeface="Open Sans"/>
              <a:cs typeface="Open Sans"/>
              <a:sym typeface="Open Sans"/>
            </a:endParaRPr>
          </a:p>
          <a:p>
            <a:pPr marL="0" lvl="0" indent="0" algn="l" rtl="0">
              <a:lnSpc>
                <a:spcPct val="90000"/>
              </a:lnSpc>
              <a:spcBef>
                <a:spcPts val="1000"/>
              </a:spcBef>
              <a:spcAft>
                <a:spcPts val="0"/>
              </a:spcAft>
              <a:buClr>
                <a:schemeClr val="dk1"/>
              </a:buClr>
              <a:buSzPts val="2000"/>
              <a:buNone/>
            </a:pPr>
            <a:endParaRPr>
              <a:latin typeface="Open Sans"/>
              <a:ea typeface="Open Sans"/>
              <a:cs typeface="Open Sans"/>
              <a:sym typeface="Open Sans"/>
            </a:endParaRPr>
          </a:p>
          <a:p>
            <a:pPr marL="685800" lvl="1" indent="-228600" algn="l" rtl="0">
              <a:lnSpc>
                <a:spcPct val="90000"/>
              </a:lnSpc>
              <a:spcBef>
                <a:spcPts val="500"/>
              </a:spcBef>
              <a:spcAft>
                <a:spcPts val="0"/>
              </a:spcAft>
              <a:buClr>
                <a:schemeClr val="dk1"/>
              </a:buClr>
              <a:buSzPts val="2000"/>
              <a:buFont typeface="Open Sans"/>
              <a:buNone/>
            </a:pPr>
            <a:endParaRPr>
              <a:latin typeface="Open Sans"/>
              <a:ea typeface="Open Sans"/>
              <a:cs typeface="Open Sans"/>
              <a:sym typeface="Open Sans"/>
            </a:endParaRPr>
          </a:p>
        </p:txBody>
      </p:sp>
      <p:sp>
        <p:nvSpPr>
          <p:cNvPr id="294" name="Google Shape;294;p20"/>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sz="1400">
                <a:solidFill>
                  <a:schemeClr val="dk1"/>
                </a:solidFill>
                <a:latin typeface="Times New Roman"/>
                <a:ea typeface="Times New Roman"/>
                <a:cs typeface="Times New Roman"/>
                <a:sym typeface="Times New Roman"/>
              </a:rPr>
              <a:t>20</a:t>
            </a:fld>
            <a:endParaRPr sz="1400">
              <a:solidFill>
                <a:schemeClr val="dk1"/>
              </a:solidFill>
              <a:latin typeface="Times New Roman"/>
              <a:ea typeface="Times New Roman"/>
              <a:cs typeface="Times New Roman"/>
              <a:sym typeface="Times New Roman"/>
            </a:endParaRPr>
          </a:p>
        </p:txBody>
      </p:sp>
      <p:sp>
        <p:nvSpPr>
          <p:cNvPr id="295" name="Google Shape;295;p20"/>
          <p:cNvSpPr/>
          <p:nvPr/>
        </p:nvSpPr>
        <p:spPr>
          <a:xfrm>
            <a:off x="6096000" y="3171006"/>
            <a:ext cx="4421137" cy="1148918"/>
          </a:xfrm>
          <a:prstGeom prst="wedgeRoundRectCallout">
            <a:avLst>
              <a:gd name="adj1" fmla="val -77028"/>
              <a:gd name="adj2" fmla="val 68600"/>
              <a:gd name="adj3" fmla="val 0"/>
            </a:avLst>
          </a:prstGeom>
          <a:solidFill>
            <a:srgbClr val="FFAE2B"/>
          </a:solidFill>
          <a:ln>
            <a:noFill/>
          </a:ln>
        </p:spPr>
        <p:txBody>
          <a:bodyPr spcFirstLastPara="1" wrap="square" lIns="91425" tIns="91425" rIns="91425" bIns="91425" anchor="ctr" anchorCtr="0">
            <a:noAutofit/>
          </a:bodyPr>
          <a:lstStyle/>
          <a:p>
            <a:pPr marL="0" marR="0" lvl="0" indent="0" algn="ctr" rtl="0">
              <a:spcBef>
                <a:spcPts val="0"/>
              </a:spcBef>
              <a:spcAft>
                <a:spcPts val="0"/>
              </a:spcAft>
              <a:buNone/>
            </a:pPr>
            <a:r>
              <a:rPr lang="en-US" sz="2500" b="1" i="1">
                <a:solidFill>
                  <a:schemeClr val="dk1"/>
                </a:solidFill>
                <a:latin typeface="Open Sans"/>
                <a:ea typeface="Open Sans"/>
                <a:cs typeface="Open Sans"/>
                <a:sym typeface="Open Sans"/>
              </a:rPr>
              <a:t>It doesn’t have to know what the actual outcome will be.</a:t>
            </a:r>
            <a:endParaRPr sz="2500" b="1">
              <a:solidFill>
                <a:schemeClr val="dk1"/>
              </a:solidFill>
              <a:latin typeface="Open Sans"/>
              <a:ea typeface="Open Sans"/>
              <a:cs typeface="Open Sans"/>
              <a:sym typeface="Open Sans"/>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21"/>
          <p:cNvSpPr txBox="1">
            <a:spLocks noGrp="1"/>
          </p:cNvSpPr>
          <p:nvPr>
            <p:ph type="ctrTitle"/>
          </p:nvPr>
        </p:nvSpPr>
        <p:spPr>
          <a:xfrm>
            <a:off x="367707" y="1901218"/>
            <a:ext cx="6030300" cy="28674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6000"/>
              <a:buFont typeface="Open Sans"/>
              <a:buNone/>
            </a:pPr>
            <a:r>
              <a:rPr lang="en-US"/>
              <a:t>Task Environments</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Google Shape;306;p22"/>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Task environments</a:t>
            </a:r>
            <a:endParaRPr/>
          </a:p>
        </p:txBody>
      </p:sp>
      <p:sp>
        <p:nvSpPr>
          <p:cNvPr id="307" name="Google Shape;307;p22"/>
          <p:cNvSpPr txBox="1">
            <a:spLocks noGrp="1"/>
          </p:cNvSpPr>
          <p:nvPr>
            <p:ph type="body" idx="1"/>
          </p:nvPr>
        </p:nvSpPr>
        <p:spPr>
          <a:xfrm>
            <a:off x="399673" y="1348547"/>
            <a:ext cx="10515600" cy="47937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000"/>
              <a:buNone/>
            </a:pPr>
            <a:r>
              <a:rPr lang="en-US"/>
              <a:t>To design a rational agent we need to specify a </a:t>
            </a:r>
            <a:r>
              <a:rPr lang="en-US" b="1" i="1">
                <a:solidFill>
                  <a:srgbClr val="E69138"/>
                </a:solidFill>
              </a:rPr>
              <a:t>task environment </a:t>
            </a:r>
            <a:endParaRPr b="1">
              <a:solidFill>
                <a:srgbClr val="E69138"/>
              </a:solidFill>
            </a:endParaRPr>
          </a:p>
          <a:p>
            <a:pPr marL="685800" lvl="1" indent="-228600" algn="l" rtl="0">
              <a:lnSpc>
                <a:spcPct val="90000"/>
              </a:lnSpc>
              <a:spcBef>
                <a:spcPts val="500"/>
              </a:spcBef>
              <a:spcAft>
                <a:spcPts val="0"/>
              </a:spcAft>
              <a:buClr>
                <a:schemeClr val="dk1"/>
              </a:buClr>
              <a:buSzPts val="2000"/>
              <a:buChar char="•"/>
            </a:pPr>
            <a:r>
              <a:rPr lang="en-US"/>
              <a:t>a problem specification for which the agent is a solution</a:t>
            </a:r>
            <a:endParaRPr/>
          </a:p>
          <a:p>
            <a:pPr marL="685800" lvl="1" indent="-101600" algn="l" rtl="0">
              <a:lnSpc>
                <a:spcPct val="90000"/>
              </a:lnSpc>
              <a:spcBef>
                <a:spcPts val="500"/>
              </a:spcBef>
              <a:spcAft>
                <a:spcPts val="0"/>
              </a:spcAft>
              <a:buClr>
                <a:schemeClr val="dk1"/>
              </a:buClr>
              <a:buSzPts val="2000"/>
              <a:buNone/>
            </a:pPr>
            <a:endParaRPr/>
          </a:p>
          <a:p>
            <a:pPr marL="0" lvl="0" indent="0" algn="l" rtl="0">
              <a:lnSpc>
                <a:spcPct val="90000"/>
              </a:lnSpc>
              <a:spcBef>
                <a:spcPts val="1000"/>
              </a:spcBef>
              <a:spcAft>
                <a:spcPts val="0"/>
              </a:spcAft>
              <a:buClr>
                <a:schemeClr val="accent2"/>
              </a:buClr>
              <a:buSzPts val="2800"/>
              <a:buNone/>
            </a:pPr>
            <a:r>
              <a:rPr lang="en-US" sz="2800" i="1">
                <a:solidFill>
                  <a:srgbClr val="E69138"/>
                </a:solidFill>
              </a:rPr>
              <a:t>PEAS</a:t>
            </a:r>
            <a:r>
              <a:rPr lang="en-US" i="1">
                <a:solidFill>
                  <a:srgbClr val="E69138"/>
                </a:solidFill>
              </a:rPr>
              <a:t>:</a:t>
            </a:r>
            <a:r>
              <a:rPr lang="en-US" i="1">
                <a:solidFill>
                  <a:schemeClr val="accent2"/>
                </a:solidFill>
              </a:rPr>
              <a:t> </a:t>
            </a:r>
            <a:r>
              <a:rPr lang="en-US" b="0" i="1"/>
              <a:t> to </a:t>
            </a:r>
            <a:r>
              <a:rPr lang="en-US" b="0"/>
              <a:t>specify a task environment</a:t>
            </a:r>
            <a:r>
              <a:rPr lang="en-US"/>
              <a:t>	</a:t>
            </a:r>
            <a:endParaRPr/>
          </a:p>
          <a:p>
            <a:pPr marL="685800" lvl="1" indent="-228600" algn="l" rtl="0">
              <a:lnSpc>
                <a:spcPct val="90000"/>
              </a:lnSpc>
              <a:spcBef>
                <a:spcPts val="500"/>
              </a:spcBef>
              <a:spcAft>
                <a:spcPts val="0"/>
              </a:spcAft>
              <a:buClr>
                <a:schemeClr val="accent2"/>
              </a:buClr>
              <a:buSzPts val="2400"/>
              <a:buChar char="•"/>
            </a:pPr>
            <a:r>
              <a:rPr lang="en-US" sz="2400" b="1" i="1">
                <a:solidFill>
                  <a:srgbClr val="E69138"/>
                </a:solidFill>
              </a:rPr>
              <a:t>P</a:t>
            </a:r>
            <a:r>
              <a:rPr lang="en-US"/>
              <a:t>erformance measure</a:t>
            </a:r>
            <a:endParaRPr/>
          </a:p>
          <a:p>
            <a:pPr marL="685800" lvl="1" indent="-228600" algn="l" rtl="0">
              <a:lnSpc>
                <a:spcPct val="90000"/>
              </a:lnSpc>
              <a:spcBef>
                <a:spcPts val="500"/>
              </a:spcBef>
              <a:spcAft>
                <a:spcPts val="0"/>
              </a:spcAft>
              <a:buClr>
                <a:schemeClr val="accent2"/>
              </a:buClr>
              <a:buSzPts val="2400"/>
              <a:buChar char="•"/>
            </a:pPr>
            <a:r>
              <a:rPr lang="en-US" sz="2400" b="1" i="1">
                <a:solidFill>
                  <a:srgbClr val="E69138"/>
                </a:solidFill>
              </a:rPr>
              <a:t>E</a:t>
            </a:r>
            <a:r>
              <a:rPr lang="en-US"/>
              <a:t>nvironment</a:t>
            </a:r>
            <a:endParaRPr/>
          </a:p>
          <a:p>
            <a:pPr marL="685800" lvl="1" indent="-228600" algn="l" rtl="0">
              <a:lnSpc>
                <a:spcPct val="90000"/>
              </a:lnSpc>
              <a:spcBef>
                <a:spcPts val="500"/>
              </a:spcBef>
              <a:spcAft>
                <a:spcPts val="0"/>
              </a:spcAft>
              <a:buClr>
                <a:schemeClr val="accent2"/>
              </a:buClr>
              <a:buSzPts val="2400"/>
              <a:buChar char="•"/>
            </a:pPr>
            <a:r>
              <a:rPr lang="en-US" sz="2400" b="1" i="1">
                <a:solidFill>
                  <a:srgbClr val="E69138"/>
                </a:solidFill>
              </a:rPr>
              <a:t>A</a:t>
            </a:r>
            <a:r>
              <a:rPr lang="en-US"/>
              <a:t>ctuators</a:t>
            </a:r>
            <a:endParaRPr/>
          </a:p>
          <a:p>
            <a:pPr marL="685800" lvl="1" indent="-228600" algn="l" rtl="0">
              <a:lnSpc>
                <a:spcPct val="90000"/>
              </a:lnSpc>
              <a:spcBef>
                <a:spcPts val="500"/>
              </a:spcBef>
              <a:spcAft>
                <a:spcPts val="0"/>
              </a:spcAft>
              <a:buClr>
                <a:schemeClr val="accent2"/>
              </a:buClr>
              <a:buSzPts val="2400"/>
              <a:buChar char="•"/>
            </a:pPr>
            <a:r>
              <a:rPr lang="en-US" sz="2400" b="1" i="1">
                <a:solidFill>
                  <a:srgbClr val="E69138"/>
                </a:solidFill>
              </a:rPr>
              <a:t>S</a:t>
            </a:r>
            <a:r>
              <a:rPr lang="en-US"/>
              <a:t>ensors</a:t>
            </a:r>
            <a:endParaRPr/>
          </a:p>
          <a:p>
            <a:pPr marL="0" lvl="0" indent="0" algn="l" rtl="0">
              <a:lnSpc>
                <a:spcPct val="90000"/>
              </a:lnSpc>
              <a:spcBef>
                <a:spcPts val="1000"/>
              </a:spcBef>
              <a:spcAft>
                <a:spcPts val="0"/>
              </a:spcAft>
              <a:buClr>
                <a:schemeClr val="dk1"/>
              </a:buClr>
              <a:buSzPts val="2000"/>
              <a:buNone/>
            </a:pPr>
            <a:endParaRPr/>
          </a:p>
        </p:txBody>
      </p:sp>
      <p:pic>
        <p:nvPicPr>
          <p:cNvPr id="308" name="Google Shape;308;p22"/>
          <p:cNvPicPr preferRelativeResize="0"/>
          <p:nvPr/>
        </p:nvPicPr>
        <p:blipFill rotWithShape="1">
          <a:blip r:embed="rId3">
            <a:alphaModFix/>
          </a:blip>
          <a:srcRect/>
          <a:stretch/>
        </p:blipFill>
        <p:spPr>
          <a:xfrm>
            <a:off x="6477000" y="3429000"/>
            <a:ext cx="2209800" cy="2209800"/>
          </a:xfrm>
          <a:prstGeom prst="rect">
            <a:avLst/>
          </a:prstGeom>
          <a:noFill/>
          <a:ln>
            <a:noFill/>
          </a:ln>
        </p:spPr>
      </p:pic>
      <p:sp>
        <p:nvSpPr>
          <p:cNvPr id="309" name="Google Shape;309;p22"/>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22</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Google Shape;315;p23"/>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2800"/>
              <a:buFont typeface="Open Sans"/>
              <a:buNone/>
            </a:pPr>
            <a:r>
              <a:rPr lang="en-US" sz="2800" i="1"/>
              <a:t>PEAS: </a:t>
            </a:r>
            <a:r>
              <a:rPr lang="en-US" sz="2800"/>
              <a:t>Specifying an automated taxi driver</a:t>
            </a:r>
            <a:endParaRPr/>
          </a:p>
        </p:txBody>
      </p:sp>
      <p:sp>
        <p:nvSpPr>
          <p:cNvPr id="316" name="Google Shape;316;p23"/>
          <p:cNvSpPr txBox="1">
            <a:spLocks noGrp="1"/>
          </p:cNvSpPr>
          <p:nvPr>
            <p:ph type="body" idx="1"/>
          </p:nvPr>
        </p:nvSpPr>
        <p:spPr>
          <a:xfrm>
            <a:off x="399673" y="1348547"/>
            <a:ext cx="10515600" cy="4793836"/>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000"/>
              <a:buNone/>
            </a:pPr>
            <a:endParaRPr/>
          </a:p>
          <a:p>
            <a:pPr marL="0" lvl="0" indent="0" algn="l" rtl="0">
              <a:lnSpc>
                <a:spcPct val="90000"/>
              </a:lnSpc>
              <a:spcBef>
                <a:spcPts val="1000"/>
              </a:spcBef>
              <a:spcAft>
                <a:spcPts val="0"/>
              </a:spcAft>
              <a:buClr>
                <a:schemeClr val="accent2"/>
              </a:buClr>
              <a:buSzPts val="2800"/>
              <a:buFont typeface="Noto Sans Symbols"/>
              <a:buNone/>
            </a:pPr>
            <a:r>
              <a:rPr lang="en-US" sz="2800" b="1" i="1">
                <a:solidFill>
                  <a:srgbClr val="E69138"/>
                </a:solidFill>
              </a:rPr>
              <a:t>P</a:t>
            </a:r>
            <a:r>
              <a:rPr lang="en-US" b="0"/>
              <a:t>erformance measure</a:t>
            </a:r>
            <a:r>
              <a:rPr lang="en-US"/>
              <a:t>: </a:t>
            </a:r>
            <a:endParaRPr/>
          </a:p>
          <a:p>
            <a:pPr marL="685800" lvl="1" indent="-228600" algn="l" rtl="0">
              <a:lnSpc>
                <a:spcPct val="90000"/>
              </a:lnSpc>
              <a:spcBef>
                <a:spcPts val="500"/>
              </a:spcBef>
              <a:spcAft>
                <a:spcPts val="0"/>
              </a:spcAft>
              <a:buClr>
                <a:schemeClr val="dk1"/>
              </a:buClr>
              <a:buSzPts val="2000"/>
              <a:buChar char="•"/>
            </a:pPr>
            <a:r>
              <a:rPr lang="en-US"/>
              <a:t>?</a:t>
            </a:r>
            <a:endParaRPr/>
          </a:p>
          <a:p>
            <a:pPr marL="0" lvl="0" indent="0" algn="l" rtl="0">
              <a:lnSpc>
                <a:spcPct val="90000"/>
              </a:lnSpc>
              <a:spcBef>
                <a:spcPts val="1000"/>
              </a:spcBef>
              <a:spcAft>
                <a:spcPts val="0"/>
              </a:spcAft>
              <a:buClr>
                <a:schemeClr val="accent2"/>
              </a:buClr>
              <a:buSzPts val="2800"/>
              <a:buFont typeface="Noto Sans Symbols"/>
              <a:buNone/>
            </a:pPr>
            <a:r>
              <a:rPr lang="en-US" sz="2800" b="1" i="1">
                <a:solidFill>
                  <a:srgbClr val="E69138"/>
                </a:solidFill>
              </a:rPr>
              <a:t>E</a:t>
            </a:r>
            <a:r>
              <a:rPr lang="en-US" b="0"/>
              <a:t>nvironment</a:t>
            </a:r>
            <a:r>
              <a:rPr lang="en-US"/>
              <a:t>: </a:t>
            </a:r>
            <a:endParaRPr/>
          </a:p>
          <a:p>
            <a:pPr marL="685800" lvl="1" indent="-228600" algn="l" rtl="0">
              <a:lnSpc>
                <a:spcPct val="90000"/>
              </a:lnSpc>
              <a:spcBef>
                <a:spcPts val="500"/>
              </a:spcBef>
              <a:spcAft>
                <a:spcPts val="0"/>
              </a:spcAft>
              <a:buClr>
                <a:schemeClr val="dk1"/>
              </a:buClr>
              <a:buSzPts val="2000"/>
              <a:buChar char="•"/>
            </a:pPr>
            <a:r>
              <a:rPr lang="en-US"/>
              <a:t>?</a:t>
            </a:r>
            <a:endParaRPr/>
          </a:p>
          <a:p>
            <a:pPr marL="0" lvl="0" indent="0" algn="l" rtl="0">
              <a:lnSpc>
                <a:spcPct val="90000"/>
              </a:lnSpc>
              <a:spcBef>
                <a:spcPts val="1000"/>
              </a:spcBef>
              <a:spcAft>
                <a:spcPts val="0"/>
              </a:spcAft>
              <a:buClr>
                <a:schemeClr val="accent2"/>
              </a:buClr>
              <a:buSzPts val="2800"/>
              <a:buFont typeface="Noto Sans Symbols"/>
              <a:buNone/>
            </a:pPr>
            <a:r>
              <a:rPr lang="en-US" sz="2800" b="1" i="1">
                <a:solidFill>
                  <a:srgbClr val="E69138"/>
                </a:solidFill>
              </a:rPr>
              <a:t>A</a:t>
            </a:r>
            <a:r>
              <a:rPr lang="en-US" b="0"/>
              <a:t>ctuators</a:t>
            </a:r>
            <a:r>
              <a:rPr lang="en-US"/>
              <a:t>: </a:t>
            </a:r>
            <a:endParaRPr/>
          </a:p>
          <a:p>
            <a:pPr marL="685800" lvl="1" indent="-228600" algn="l" rtl="0">
              <a:lnSpc>
                <a:spcPct val="90000"/>
              </a:lnSpc>
              <a:spcBef>
                <a:spcPts val="500"/>
              </a:spcBef>
              <a:spcAft>
                <a:spcPts val="0"/>
              </a:spcAft>
              <a:buClr>
                <a:schemeClr val="dk1"/>
              </a:buClr>
              <a:buSzPts val="2000"/>
              <a:buChar char="•"/>
            </a:pPr>
            <a:r>
              <a:rPr lang="en-US"/>
              <a:t>?</a:t>
            </a:r>
            <a:endParaRPr/>
          </a:p>
          <a:p>
            <a:pPr marL="0" lvl="0" indent="0" algn="l" rtl="0">
              <a:lnSpc>
                <a:spcPct val="90000"/>
              </a:lnSpc>
              <a:spcBef>
                <a:spcPts val="1000"/>
              </a:spcBef>
              <a:spcAft>
                <a:spcPts val="0"/>
              </a:spcAft>
              <a:buClr>
                <a:schemeClr val="accent2"/>
              </a:buClr>
              <a:buSzPts val="2800"/>
              <a:buFont typeface="Noto Sans Symbols"/>
              <a:buNone/>
            </a:pPr>
            <a:r>
              <a:rPr lang="en-US" sz="2800" b="1" i="1">
                <a:solidFill>
                  <a:srgbClr val="E69138"/>
                </a:solidFill>
              </a:rPr>
              <a:t>S</a:t>
            </a:r>
            <a:r>
              <a:rPr lang="en-US" b="0"/>
              <a:t>ensors</a:t>
            </a:r>
            <a:r>
              <a:rPr lang="en-US"/>
              <a:t>: </a:t>
            </a:r>
            <a:endParaRPr/>
          </a:p>
          <a:p>
            <a:pPr marL="685800" lvl="1" indent="-228600" algn="l" rtl="0">
              <a:lnSpc>
                <a:spcPct val="90000"/>
              </a:lnSpc>
              <a:spcBef>
                <a:spcPts val="500"/>
              </a:spcBef>
              <a:spcAft>
                <a:spcPts val="0"/>
              </a:spcAft>
              <a:buClr>
                <a:schemeClr val="dk1"/>
              </a:buClr>
              <a:buSzPts val="2000"/>
              <a:buChar char="•"/>
            </a:pPr>
            <a:r>
              <a:rPr lang="en-US"/>
              <a:t>?</a:t>
            </a:r>
            <a:endParaRPr b="1" i="1"/>
          </a:p>
        </p:txBody>
      </p:sp>
      <p:pic>
        <p:nvPicPr>
          <p:cNvPr id="317" name="Google Shape;317;p23" descr="MCBD05688_0000[1]"/>
          <p:cNvPicPr preferRelativeResize="0"/>
          <p:nvPr/>
        </p:nvPicPr>
        <p:blipFill rotWithShape="1">
          <a:blip r:embed="rId3">
            <a:alphaModFix/>
          </a:blip>
          <a:srcRect/>
          <a:stretch/>
        </p:blipFill>
        <p:spPr>
          <a:xfrm>
            <a:off x="7467600" y="3429000"/>
            <a:ext cx="2819400" cy="2286000"/>
          </a:xfrm>
          <a:prstGeom prst="rect">
            <a:avLst/>
          </a:prstGeom>
          <a:noFill/>
          <a:ln>
            <a:noFill/>
          </a:ln>
        </p:spPr>
      </p:pic>
      <p:sp>
        <p:nvSpPr>
          <p:cNvPr id="318" name="Google Shape;318;p23"/>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23</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Google Shape;324;p24"/>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2800"/>
              <a:buFont typeface="Open Sans"/>
              <a:buNone/>
            </a:pPr>
            <a:r>
              <a:rPr lang="en-US" sz="2800" i="1"/>
              <a:t>PEAS: </a:t>
            </a:r>
            <a:r>
              <a:rPr lang="en-US" sz="2800"/>
              <a:t>Specifying an automated taxi driver</a:t>
            </a:r>
            <a:endParaRPr/>
          </a:p>
        </p:txBody>
      </p:sp>
      <p:sp>
        <p:nvSpPr>
          <p:cNvPr id="325" name="Google Shape;325;p24"/>
          <p:cNvSpPr txBox="1">
            <a:spLocks noGrp="1"/>
          </p:cNvSpPr>
          <p:nvPr>
            <p:ph type="body" idx="1"/>
          </p:nvPr>
        </p:nvSpPr>
        <p:spPr>
          <a:xfrm>
            <a:off x="399673" y="1348547"/>
            <a:ext cx="10515600" cy="4793836"/>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000"/>
              <a:buNone/>
            </a:pPr>
            <a:endParaRPr/>
          </a:p>
          <a:p>
            <a:pPr marL="0" lvl="0" indent="0" algn="l" rtl="0">
              <a:lnSpc>
                <a:spcPct val="90000"/>
              </a:lnSpc>
              <a:spcBef>
                <a:spcPts val="1000"/>
              </a:spcBef>
              <a:spcAft>
                <a:spcPts val="0"/>
              </a:spcAft>
              <a:buClr>
                <a:schemeClr val="accent2"/>
              </a:buClr>
              <a:buSzPts val="2800"/>
              <a:buFont typeface="Noto Sans Symbols"/>
              <a:buNone/>
            </a:pPr>
            <a:r>
              <a:rPr lang="en-US" sz="2800" b="1" i="1">
                <a:solidFill>
                  <a:srgbClr val="E69138"/>
                </a:solidFill>
              </a:rPr>
              <a:t>P</a:t>
            </a:r>
            <a:r>
              <a:rPr lang="en-US" b="0"/>
              <a:t>erformance measure</a:t>
            </a:r>
            <a:r>
              <a:rPr lang="en-US"/>
              <a:t>: </a:t>
            </a:r>
            <a:endParaRPr/>
          </a:p>
          <a:p>
            <a:pPr marL="685800" lvl="1" indent="-228600" algn="l" rtl="0">
              <a:lnSpc>
                <a:spcPct val="90000"/>
              </a:lnSpc>
              <a:spcBef>
                <a:spcPts val="500"/>
              </a:spcBef>
              <a:spcAft>
                <a:spcPts val="0"/>
              </a:spcAft>
              <a:buClr>
                <a:schemeClr val="dk1"/>
              </a:buClr>
              <a:buSzPts val="2000"/>
              <a:buChar char="•"/>
            </a:pPr>
            <a:r>
              <a:rPr lang="en-US"/>
              <a:t>safe, fast, legal, comfortable, maximize profits</a:t>
            </a:r>
            <a:endParaRPr/>
          </a:p>
          <a:p>
            <a:pPr marL="0" lvl="0" indent="0" algn="l" rtl="0">
              <a:lnSpc>
                <a:spcPct val="90000"/>
              </a:lnSpc>
              <a:spcBef>
                <a:spcPts val="1000"/>
              </a:spcBef>
              <a:spcAft>
                <a:spcPts val="0"/>
              </a:spcAft>
              <a:buClr>
                <a:schemeClr val="accent2"/>
              </a:buClr>
              <a:buSzPts val="2800"/>
              <a:buFont typeface="Noto Sans Symbols"/>
              <a:buNone/>
            </a:pPr>
            <a:r>
              <a:rPr lang="en-US" sz="2800" b="1" i="1">
                <a:solidFill>
                  <a:srgbClr val="E69138"/>
                </a:solidFill>
              </a:rPr>
              <a:t>E</a:t>
            </a:r>
            <a:r>
              <a:rPr lang="en-US" b="0"/>
              <a:t>nvironment</a:t>
            </a:r>
            <a:r>
              <a:rPr lang="en-US"/>
              <a:t>: </a:t>
            </a:r>
            <a:endParaRPr/>
          </a:p>
          <a:p>
            <a:pPr marL="685800" lvl="1" indent="-228600" algn="l" rtl="0">
              <a:lnSpc>
                <a:spcPct val="90000"/>
              </a:lnSpc>
              <a:spcBef>
                <a:spcPts val="500"/>
              </a:spcBef>
              <a:spcAft>
                <a:spcPts val="0"/>
              </a:spcAft>
              <a:buClr>
                <a:schemeClr val="dk1"/>
              </a:buClr>
              <a:buSzPts val="2000"/>
              <a:buChar char="•"/>
            </a:pPr>
            <a:r>
              <a:rPr lang="en-US"/>
              <a:t>roads, other traffic, pedestrians, customers</a:t>
            </a:r>
            <a:endParaRPr/>
          </a:p>
          <a:p>
            <a:pPr marL="0" lvl="0" indent="0" algn="l" rtl="0">
              <a:lnSpc>
                <a:spcPct val="90000"/>
              </a:lnSpc>
              <a:spcBef>
                <a:spcPts val="1000"/>
              </a:spcBef>
              <a:spcAft>
                <a:spcPts val="0"/>
              </a:spcAft>
              <a:buClr>
                <a:schemeClr val="accent2"/>
              </a:buClr>
              <a:buSzPts val="2800"/>
              <a:buFont typeface="Noto Sans Symbols"/>
              <a:buNone/>
            </a:pPr>
            <a:r>
              <a:rPr lang="en-US" sz="2800" b="1" i="1">
                <a:solidFill>
                  <a:srgbClr val="E69138"/>
                </a:solidFill>
              </a:rPr>
              <a:t>A</a:t>
            </a:r>
            <a:r>
              <a:rPr lang="en-US" b="0"/>
              <a:t>ctuators</a:t>
            </a:r>
            <a:r>
              <a:rPr lang="en-US"/>
              <a:t>: </a:t>
            </a:r>
            <a:endParaRPr/>
          </a:p>
          <a:p>
            <a:pPr marL="685800" lvl="1" indent="-228600" algn="l" rtl="0">
              <a:lnSpc>
                <a:spcPct val="90000"/>
              </a:lnSpc>
              <a:spcBef>
                <a:spcPts val="500"/>
              </a:spcBef>
              <a:spcAft>
                <a:spcPts val="0"/>
              </a:spcAft>
              <a:buClr>
                <a:schemeClr val="dk1"/>
              </a:buClr>
              <a:buSzPts val="2000"/>
              <a:buChar char="•"/>
            </a:pPr>
            <a:r>
              <a:rPr lang="en-US"/>
              <a:t>steering, accelerator, brake, signal, horn</a:t>
            </a:r>
            <a:endParaRPr/>
          </a:p>
          <a:p>
            <a:pPr marL="0" lvl="0" indent="0" algn="l" rtl="0">
              <a:lnSpc>
                <a:spcPct val="90000"/>
              </a:lnSpc>
              <a:spcBef>
                <a:spcPts val="1000"/>
              </a:spcBef>
              <a:spcAft>
                <a:spcPts val="0"/>
              </a:spcAft>
              <a:buClr>
                <a:schemeClr val="accent2"/>
              </a:buClr>
              <a:buSzPts val="2800"/>
              <a:buFont typeface="Noto Sans Symbols"/>
              <a:buNone/>
            </a:pPr>
            <a:r>
              <a:rPr lang="en-US" sz="2800" b="1" i="1">
                <a:solidFill>
                  <a:srgbClr val="E69138"/>
                </a:solidFill>
              </a:rPr>
              <a:t>S</a:t>
            </a:r>
            <a:r>
              <a:rPr lang="en-US" b="0"/>
              <a:t>ensors</a:t>
            </a:r>
            <a:r>
              <a:rPr lang="en-US"/>
              <a:t>: </a:t>
            </a:r>
            <a:endParaRPr/>
          </a:p>
          <a:p>
            <a:pPr marL="685800" lvl="1" indent="-228600" algn="l" rtl="0">
              <a:lnSpc>
                <a:spcPct val="90000"/>
              </a:lnSpc>
              <a:spcBef>
                <a:spcPts val="500"/>
              </a:spcBef>
              <a:spcAft>
                <a:spcPts val="0"/>
              </a:spcAft>
              <a:buClr>
                <a:schemeClr val="dk1"/>
              </a:buClr>
              <a:buSzPts val="2000"/>
              <a:buChar char="•"/>
            </a:pPr>
            <a:r>
              <a:rPr lang="en-US"/>
              <a:t>cameras, LiDAR, speedometer, GPS</a:t>
            </a:r>
            <a:endParaRPr b="1" i="1"/>
          </a:p>
        </p:txBody>
      </p:sp>
      <p:pic>
        <p:nvPicPr>
          <p:cNvPr id="326" name="Google Shape;326;p24" descr="MCBD05688_0000[1]"/>
          <p:cNvPicPr preferRelativeResize="0"/>
          <p:nvPr/>
        </p:nvPicPr>
        <p:blipFill rotWithShape="1">
          <a:blip r:embed="rId3">
            <a:alphaModFix/>
          </a:blip>
          <a:srcRect/>
          <a:stretch/>
        </p:blipFill>
        <p:spPr>
          <a:xfrm>
            <a:off x="7467600" y="3429000"/>
            <a:ext cx="2819400" cy="2286000"/>
          </a:xfrm>
          <a:prstGeom prst="rect">
            <a:avLst/>
          </a:prstGeom>
          <a:noFill/>
          <a:ln>
            <a:noFill/>
          </a:ln>
        </p:spPr>
      </p:pic>
      <p:sp>
        <p:nvSpPr>
          <p:cNvPr id="327" name="Google Shape;327;p24"/>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24</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3" name="Google Shape;333;p25"/>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solidFill>
                  <a:schemeClr val="lt1"/>
                </a:solidFill>
              </a:rPr>
              <a:t>25</a:t>
            </a:fld>
            <a:endParaRPr>
              <a:solidFill>
                <a:schemeClr val="lt1"/>
              </a:solidFill>
            </a:endParaRPr>
          </a:p>
        </p:txBody>
      </p:sp>
      <p:sp>
        <p:nvSpPr>
          <p:cNvPr id="334" name="Google Shape;334;p25"/>
          <p:cNvSpPr/>
          <p:nvPr/>
        </p:nvSpPr>
        <p:spPr>
          <a:xfrm>
            <a:off x="1165325" y="5947414"/>
            <a:ext cx="9601200" cy="338554"/>
          </a:xfrm>
          <a:prstGeom prst="rect">
            <a:avLst/>
          </a:prstGeom>
          <a:noFill/>
          <a:ln>
            <a:noFill/>
          </a:ln>
        </p:spPr>
        <p:txBody>
          <a:bodyPr spcFirstLastPara="1" wrap="square" lIns="91425" tIns="45700" rIns="91425" bIns="45700" anchor="t" anchorCtr="0">
            <a:spAutoFit/>
          </a:bodyPr>
          <a:lstStyle/>
          <a:p>
            <a:pPr marL="457200" marR="0" lvl="1" indent="0" algn="l" rtl="0">
              <a:spcBef>
                <a:spcPts val="0"/>
              </a:spcBef>
              <a:spcAft>
                <a:spcPts val="0"/>
              </a:spcAft>
              <a:buNone/>
            </a:pPr>
            <a:r>
              <a:rPr lang="en-US" sz="1600" b="0" i="0" u="sng" strike="noStrike" cap="none" dirty="0">
                <a:solidFill>
                  <a:schemeClr val="dk1"/>
                </a:solidFill>
                <a:latin typeface="Open Sans"/>
                <a:ea typeface="Open Sans"/>
                <a:cs typeface="Open Sans"/>
                <a:sym typeface="Open Sans"/>
                <a:hlinkClick r:id="rId3">
                  <a:extLst>
                    <a:ext uri="{A12FA001-AC4F-418D-AE19-62706E023703}">
                      <ahyp:hlinkClr xmlns:ahyp="http://schemas.microsoft.com/office/drawing/2018/hyperlinkcolor" val="tx"/>
                    </a:ext>
                  </a:extLst>
                </a:hlinkClick>
              </a:rPr>
              <a:t>https://www.today.com/video/amazon-adebuts-new-package-delivery-drone-61414981780</a:t>
            </a:r>
            <a:endParaRPr sz="1600" b="0" i="0" u="none" strike="noStrike" cap="none" dirty="0">
              <a:solidFill>
                <a:schemeClr val="dk1"/>
              </a:solidFill>
              <a:latin typeface="Open Sans"/>
              <a:ea typeface="Open Sans"/>
              <a:cs typeface="Open Sans"/>
              <a:sym typeface="Open Sans"/>
            </a:endParaRPr>
          </a:p>
        </p:txBody>
      </p:sp>
      <p:pic>
        <p:nvPicPr>
          <p:cNvPr id="335" name="Google Shape;335;p25"/>
          <p:cNvPicPr preferRelativeResize="0"/>
          <p:nvPr/>
        </p:nvPicPr>
        <p:blipFill rotWithShape="1">
          <a:blip r:embed="rId4">
            <a:alphaModFix/>
          </a:blip>
          <a:srcRect/>
          <a:stretch/>
        </p:blipFill>
        <p:spPr>
          <a:xfrm>
            <a:off x="1524000" y="609600"/>
            <a:ext cx="9144000" cy="5146158"/>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26"/>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PEAS: Amazon Prime Air</a:t>
            </a:r>
            <a:endParaRPr/>
          </a:p>
        </p:txBody>
      </p:sp>
      <p:sp>
        <p:nvSpPr>
          <p:cNvPr id="342" name="Google Shape;342;p26"/>
          <p:cNvSpPr txBox="1">
            <a:spLocks noGrp="1"/>
          </p:cNvSpPr>
          <p:nvPr>
            <p:ph type="body" idx="1"/>
          </p:nvPr>
        </p:nvSpPr>
        <p:spPr>
          <a:xfrm>
            <a:off x="399673" y="1348547"/>
            <a:ext cx="10515600" cy="4793836"/>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accent2"/>
              </a:buClr>
              <a:buSzPts val="2800"/>
              <a:buNone/>
            </a:pPr>
            <a:r>
              <a:rPr lang="en-US" sz="2800" b="1" i="1">
                <a:solidFill>
                  <a:srgbClr val="E69138"/>
                </a:solidFill>
              </a:rPr>
              <a:t>P</a:t>
            </a:r>
            <a:r>
              <a:rPr lang="en-US" b="0"/>
              <a:t>erformance measure</a:t>
            </a:r>
            <a:r>
              <a:rPr lang="en-US"/>
              <a:t>: </a:t>
            </a:r>
            <a:endParaRPr/>
          </a:p>
          <a:p>
            <a:pPr marL="685800" lvl="1" indent="-228600" algn="l" rtl="0">
              <a:lnSpc>
                <a:spcPct val="90000"/>
              </a:lnSpc>
              <a:spcBef>
                <a:spcPts val="500"/>
              </a:spcBef>
              <a:spcAft>
                <a:spcPts val="0"/>
              </a:spcAft>
              <a:buClr>
                <a:schemeClr val="dk1"/>
              </a:buClr>
              <a:buSzPts val="2000"/>
              <a:buChar char="•"/>
            </a:pPr>
            <a:r>
              <a:rPr lang="en-US"/>
              <a:t>?</a:t>
            </a:r>
            <a:endParaRPr/>
          </a:p>
          <a:p>
            <a:pPr marL="0" lvl="0" indent="0" algn="l" rtl="0">
              <a:lnSpc>
                <a:spcPct val="90000"/>
              </a:lnSpc>
              <a:spcBef>
                <a:spcPts val="1000"/>
              </a:spcBef>
              <a:spcAft>
                <a:spcPts val="0"/>
              </a:spcAft>
              <a:buClr>
                <a:schemeClr val="accent2"/>
              </a:buClr>
              <a:buSzPts val="2800"/>
              <a:buNone/>
            </a:pPr>
            <a:r>
              <a:rPr lang="en-US" sz="2800" b="1" i="1">
                <a:solidFill>
                  <a:srgbClr val="E69138"/>
                </a:solidFill>
              </a:rPr>
              <a:t>E</a:t>
            </a:r>
            <a:r>
              <a:rPr lang="en-US" b="0"/>
              <a:t>nvironment</a:t>
            </a:r>
            <a:r>
              <a:rPr lang="en-US"/>
              <a:t>: </a:t>
            </a:r>
            <a:endParaRPr/>
          </a:p>
          <a:p>
            <a:pPr marL="685800" lvl="1" indent="-228600" algn="l" rtl="0">
              <a:lnSpc>
                <a:spcPct val="90000"/>
              </a:lnSpc>
              <a:spcBef>
                <a:spcPts val="500"/>
              </a:spcBef>
              <a:spcAft>
                <a:spcPts val="0"/>
              </a:spcAft>
              <a:buClr>
                <a:schemeClr val="dk1"/>
              </a:buClr>
              <a:buSzPts val="2000"/>
              <a:buChar char="•"/>
            </a:pPr>
            <a:r>
              <a:rPr lang="en-US"/>
              <a:t>?</a:t>
            </a:r>
            <a:endParaRPr/>
          </a:p>
          <a:p>
            <a:pPr marL="0" lvl="0" indent="0" algn="l" rtl="0">
              <a:lnSpc>
                <a:spcPct val="90000"/>
              </a:lnSpc>
              <a:spcBef>
                <a:spcPts val="1000"/>
              </a:spcBef>
              <a:spcAft>
                <a:spcPts val="0"/>
              </a:spcAft>
              <a:buClr>
                <a:schemeClr val="accent2"/>
              </a:buClr>
              <a:buSzPts val="2800"/>
              <a:buNone/>
            </a:pPr>
            <a:r>
              <a:rPr lang="en-US" sz="2800" b="1" i="1">
                <a:solidFill>
                  <a:srgbClr val="E69138"/>
                </a:solidFill>
              </a:rPr>
              <a:t>A</a:t>
            </a:r>
            <a:r>
              <a:rPr lang="en-US" b="0"/>
              <a:t>ctuators</a:t>
            </a:r>
            <a:r>
              <a:rPr lang="en-US"/>
              <a:t>: </a:t>
            </a:r>
            <a:endParaRPr/>
          </a:p>
          <a:p>
            <a:pPr marL="685800" lvl="1" indent="-228600" algn="l" rtl="0">
              <a:lnSpc>
                <a:spcPct val="90000"/>
              </a:lnSpc>
              <a:spcBef>
                <a:spcPts val="500"/>
              </a:spcBef>
              <a:spcAft>
                <a:spcPts val="0"/>
              </a:spcAft>
              <a:buClr>
                <a:schemeClr val="dk1"/>
              </a:buClr>
              <a:buSzPts val="2000"/>
              <a:buChar char="•"/>
            </a:pPr>
            <a:r>
              <a:rPr lang="en-US"/>
              <a:t>?</a:t>
            </a:r>
            <a:endParaRPr/>
          </a:p>
          <a:p>
            <a:pPr marL="0" lvl="0" indent="0" algn="l" rtl="0">
              <a:lnSpc>
                <a:spcPct val="90000"/>
              </a:lnSpc>
              <a:spcBef>
                <a:spcPts val="1000"/>
              </a:spcBef>
              <a:spcAft>
                <a:spcPts val="0"/>
              </a:spcAft>
              <a:buClr>
                <a:schemeClr val="accent2"/>
              </a:buClr>
              <a:buSzPts val="2800"/>
              <a:buNone/>
            </a:pPr>
            <a:r>
              <a:rPr lang="en-US" sz="2800" b="1" i="1">
                <a:solidFill>
                  <a:srgbClr val="E69138"/>
                </a:solidFill>
              </a:rPr>
              <a:t>S</a:t>
            </a:r>
            <a:r>
              <a:rPr lang="en-US" b="0"/>
              <a:t>ensors</a:t>
            </a:r>
            <a:r>
              <a:rPr lang="en-US"/>
              <a:t>: </a:t>
            </a:r>
            <a:endParaRPr/>
          </a:p>
          <a:p>
            <a:pPr marL="685800" lvl="1" indent="-228600" algn="l" rtl="0">
              <a:lnSpc>
                <a:spcPct val="90000"/>
              </a:lnSpc>
              <a:spcBef>
                <a:spcPts val="500"/>
              </a:spcBef>
              <a:spcAft>
                <a:spcPts val="0"/>
              </a:spcAft>
              <a:buClr>
                <a:schemeClr val="dk1"/>
              </a:buClr>
              <a:buSzPts val="2000"/>
              <a:buChar char="•"/>
            </a:pPr>
            <a:r>
              <a:rPr lang="en-US"/>
              <a:t>?</a:t>
            </a:r>
            <a:endParaRPr b="1" i="1"/>
          </a:p>
          <a:p>
            <a:pPr marL="0" lvl="0" indent="0" algn="l" rtl="0">
              <a:lnSpc>
                <a:spcPct val="90000"/>
              </a:lnSpc>
              <a:spcBef>
                <a:spcPts val="1000"/>
              </a:spcBef>
              <a:spcAft>
                <a:spcPts val="0"/>
              </a:spcAft>
              <a:buClr>
                <a:schemeClr val="dk1"/>
              </a:buClr>
              <a:buSzPts val="2000"/>
              <a:buNone/>
            </a:pPr>
            <a:endParaRPr/>
          </a:p>
        </p:txBody>
      </p:sp>
      <p:sp>
        <p:nvSpPr>
          <p:cNvPr id="343" name="Google Shape;343;p26"/>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26</a:t>
            </a:fld>
            <a:endParaRPr/>
          </a:p>
        </p:txBody>
      </p:sp>
      <p:pic>
        <p:nvPicPr>
          <p:cNvPr id="344" name="Google Shape;344;p26"/>
          <p:cNvPicPr preferRelativeResize="0"/>
          <p:nvPr/>
        </p:nvPicPr>
        <p:blipFill rotWithShape="1">
          <a:blip r:embed="rId3">
            <a:alphaModFix/>
          </a:blip>
          <a:srcRect/>
          <a:stretch/>
        </p:blipFill>
        <p:spPr>
          <a:xfrm>
            <a:off x="5257800" y="1752600"/>
            <a:ext cx="5257800" cy="41148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Shape 349"/>
        <p:cNvGrpSpPr/>
        <p:nvPr/>
      </p:nvGrpSpPr>
      <p:grpSpPr>
        <a:xfrm>
          <a:off x="0" y="0"/>
          <a:ext cx="0" cy="0"/>
          <a:chOff x="0" y="0"/>
          <a:chExt cx="0" cy="0"/>
        </a:xfrm>
      </p:grpSpPr>
      <p:sp>
        <p:nvSpPr>
          <p:cNvPr id="350" name="Google Shape;350;p27"/>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2800"/>
              <a:buFont typeface="Open Sans"/>
              <a:buNone/>
            </a:pPr>
            <a:r>
              <a:rPr lang="en-US" sz="2800" i="1"/>
              <a:t>PEAS: </a:t>
            </a:r>
            <a:r>
              <a:rPr lang="en-US" sz="2800"/>
              <a:t>Specifying an Amazon delivery drone</a:t>
            </a:r>
            <a:endParaRPr/>
          </a:p>
        </p:txBody>
      </p:sp>
      <p:sp>
        <p:nvSpPr>
          <p:cNvPr id="351" name="Google Shape;351;p27"/>
          <p:cNvSpPr txBox="1">
            <a:spLocks noGrp="1"/>
          </p:cNvSpPr>
          <p:nvPr>
            <p:ph type="body" idx="1"/>
          </p:nvPr>
        </p:nvSpPr>
        <p:spPr>
          <a:xfrm>
            <a:off x="399673" y="1348547"/>
            <a:ext cx="10515600" cy="4793836"/>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accent2"/>
              </a:buClr>
              <a:buSzPts val="2800"/>
              <a:buFont typeface="Noto Sans Symbols"/>
              <a:buNone/>
            </a:pPr>
            <a:r>
              <a:rPr lang="en-US" sz="2800" i="1">
                <a:solidFill>
                  <a:srgbClr val="E69138"/>
                </a:solidFill>
              </a:rPr>
              <a:t>P</a:t>
            </a:r>
            <a:r>
              <a:rPr lang="en-US" b="0"/>
              <a:t>erformance measure</a:t>
            </a:r>
            <a:r>
              <a:rPr lang="en-US"/>
              <a:t>: </a:t>
            </a:r>
            <a:endParaRPr/>
          </a:p>
          <a:p>
            <a:pPr marL="457200" lvl="1" indent="0" algn="l" rtl="0">
              <a:lnSpc>
                <a:spcPct val="90000"/>
              </a:lnSpc>
              <a:spcBef>
                <a:spcPts val="500"/>
              </a:spcBef>
              <a:spcAft>
                <a:spcPts val="0"/>
              </a:spcAft>
              <a:buClr>
                <a:schemeClr val="dk1"/>
              </a:buClr>
              <a:buSzPts val="2000"/>
              <a:buNone/>
            </a:pPr>
            <a:r>
              <a:rPr lang="en-US"/>
              <a:t>maximize profits - minimize time  - obey laws governing airspace restrictions - deliver package to right location - keep package in good condition - avoid accidents - reduce noise - preserve battery life</a:t>
            </a:r>
            <a:endParaRPr/>
          </a:p>
          <a:p>
            <a:pPr marL="0" lvl="0" indent="0" algn="l" rtl="0">
              <a:lnSpc>
                <a:spcPct val="90000"/>
              </a:lnSpc>
              <a:spcBef>
                <a:spcPts val="1000"/>
              </a:spcBef>
              <a:spcAft>
                <a:spcPts val="0"/>
              </a:spcAft>
              <a:buClr>
                <a:schemeClr val="accent2"/>
              </a:buClr>
              <a:buSzPts val="2800"/>
              <a:buFont typeface="Noto Sans Symbols"/>
              <a:buNone/>
            </a:pPr>
            <a:r>
              <a:rPr lang="en-US" sz="2800" i="1">
                <a:solidFill>
                  <a:srgbClr val="E69138"/>
                </a:solidFill>
              </a:rPr>
              <a:t>E</a:t>
            </a:r>
            <a:r>
              <a:rPr lang="en-US" b="0"/>
              <a:t>nvironment</a:t>
            </a:r>
            <a:r>
              <a:rPr lang="en-US"/>
              <a:t>: </a:t>
            </a:r>
            <a:endParaRPr/>
          </a:p>
          <a:p>
            <a:pPr marL="457200" lvl="1" indent="0" algn="l" rtl="0">
              <a:lnSpc>
                <a:spcPct val="90000"/>
              </a:lnSpc>
              <a:spcBef>
                <a:spcPts val="500"/>
              </a:spcBef>
              <a:spcAft>
                <a:spcPts val="0"/>
              </a:spcAft>
              <a:buClr>
                <a:schemeClr val="dk1"/>
              </a:buClr>
              <a:buSzPts val="2000"/>
              <a:buNone/>
            </a:pPr>
            <a:r>
              <a:rPr lang="en-US"/>
              <a:t>- airspace - obstacles when airborne (other drones, birds, buildings, trees, utility poles) - obstacles when landing (pets, patio furniture, lawnmowers, people, cars) - weather - distances/route information between warehouse and destinations - position of houses, and spaces that are safe for drop-off- package weight</a:t>
            </a:r>
            <a:endParaRPr/>
          </a:p>
        </p:txBody>
      </p:sp>
      <p:sp>
        <p:nvSpPr>
          <p:cNvPr id="352" name="Google Shape;352;p27"/>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27</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Shape 357"/>
        <p:cNvGrpSpPr/>
        <p:nvPr/>
      </p:nvGrpSpPr>
      <p:grpSpPr>
        <a:xfrm>
          <a:off x="0" y="0"/>
          <a:ext cx="0" cy="0"/>
          <a:chOff x="0" y="0"/>
          <a:chExt cx="0" cy="0"/>
        </a:xfrm>
      </p:grpSpPr>
      <p:sp>
        <p:nvSpPr>
          <p:cNvPr id="358" name="Google Shape;358;p28"/>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2800"/>
              <a:buFont typeface="Open Sans"/>
              <a:buNone/>
            </a:pPr>
            <a:r>
              <a:rPr lang="en-US" sz="2800" i="1"/>
              <a:t>PEAS: </a:t>
            </a:r>
            <a:r>
              <a:rPr lang="en-US" sz="2800"/>
              <a:t>Specifying an Amazon delivery drone</a:t>
            </a:r>
            <a:endParaRPr/>
          </a:p>
        </p:txBody>
      </p:sp>
      <p:sp>
        <p:nvSpPr>
          <p:cNvPr id="359" name="Google Shape;359;p28"/>
          <p:cNvSpPr txBox="1">
            <a:spLocks noGrp="1"/>
          </p:cNvSpPr>
          <p:nvPr>
            <p:ph type="body" idx="1"/>
          </p:nvPr>
        </p:nvSpPr>
        <p:spPr>
          <a:xfrm>
            <a:off x="399673" y="1348547"/>
            <a:ext cx="10515600" cy="4793836"/>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accent2"/>
              </a:buClr>
              <a:buSzPts val="2800"/>
              <a:buFont typeface="Noto Sans Symbols"/>
              <a:buNone/>
            </a:pPr>
            <a:r>
              <a:rPr lang="en-US" sz="2800" i="1">
                <a:solidFill>
                  <a:srgbClr val="E69138"/>
                </a:solidFill>
              </a:rPr>
              <a:t>A</a:t>
            </a:r>
            <a:r>
              <a:rPr lang="en-US" b="0"/>
              <a:t>ctuators</a:t>
            </a:r>
            <a:r>
              <a:rPr lang="en-US"/>
              <a:t>: </a:t>
            </a:r>
            <a:endParaRPr/>
          </a:p>
          <a:p>
            <a:pPr marL="457200" lvl="1" indent="0" algn="l" rtl="0">
              <a:lnSpc>
                <a:spcPct val="90000"/>
              </a:lnSpc>
              <a:spcBef>
                <a:spcPts val="500"/>
              </a:spcBef>
              <a:spcAft>
                <a:spcPts val="0"/>
              </a:spcAft>
              <a:buClr>
                <a:schemeClr val="dk1"/>
              </a:buClr>
              <a:buSzPts val="2000"/>
              <a:buNone/>
            </a:pPr>
            <a:r>
              <a:rPr lang="en-US"/>
              <a:t>- Propellers and flight control system- Payload actuators: E.g. Arm/basket/claw for picking up, dropping off packages- Lights or signals - Mechanism to announce/verify  delivery- Device for delivering packages to customers</a:t>
            </a:r>
            <a:endParaRPr/>
          </a:p>
          <a:p>
            <a:pPr marL="57150" lvl="0" indent="0" algn="l" rtl="0">
              <a:lnSpc>
                <a:spcPct val="90000"/>
              </a:lnSpc>
              <a:spcBef>
                <a:spcPts val="1000"/>
              </a:spcBef>
              <a:spcAft>
                <a:spcPts val="0"/>
              </a:spcAft>
              <a:buClr>
                <a:schemeClr val="accent2"/>
              </a:buClr>
              <a:buSzPts val="3200"/>
              <a:buNone/>
            </a:pPr>
            <a:r>
              <a:rPr lang="en-US" sz="3200" i="1">
                <a:solidFill>
                  <a:srgbClr val="E69138"/>
                </a:solidFill>
              </a:rPr>
              <a:t>S</a:t>
            </a:r>
            <a:r>
              <a:rPr lang="en-US" b="0"/>
              <a:t>ensors</a:t>
            </a:r>
            <a:r>
              <a:rPr lang="en-US"/>
              <a:t>: </a:t>
            </a:r>
            <a:endParaRPr/>
          </a:p>
          <a:p>
            <a:pPr marL="685800" lvl="1" indent="-228600" algn="l" rtl="0">
              <a:lnSpc>
                <a:spcPct val="90000"/>
              </a:lnSpc>
              <a:spcBef>
                <a:spcPts val="500"/>
              </a:spcBef>
              <a:spcAft>
                <a:spcPts val="0"/>
              </a:spcAft>
              <a:buClr>
                <a:schemeClr val="dk1"/>
              </a:buClr>
              <a:buSzPts val="2000"/>
              <a:buChar char="•"/>
            </a:pPr>
            <a:r>
              <a:rPr lang="en-US"/>
              <a:t>GPS - radar/Lidar- altitude sensor- weather sensors (barometer, etc). - gyroscope- accelerometer- camera- rotor sensors- weight sensor to recognize package</a:t>
            </a:r>
            <a:endParaRPr b="1" i="1"/>
          </a:p>
        </p:txBody>
      </p:sp>
      <p:sp>
        <p:nvSpPr>
          <p:cNvPr id="360" name="Google Shape;360;p28"/>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28</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6" name="Google Shape;366;p29"/>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The rational agent designer’s goal</a:t>
            </a:r>
            <a:endParaRPr/>
          </a:p>
        </p:txBody>
      </p:sp>
      <p:sp>
        <p:nvSpPr>
          <p:cNvPr id="367" name="Google Shape;367;p29"/>
          <p:cNvSpPr txBox="1">
            <a:spLocks noGrp="1"/>
          </p:cNvSpPr>
          <p:nvPr>
            <p:ph type="body" idx="1"/>
          </p:nvPr>
        </p:nvSpPr>
        <p:spPr>
          <a:xfrm>
            <a:off x="867904" y="1521400"/>
            <a:ext cx="6272939" cy="45720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000"/>
              <a:buNone/>
            </a:pPr>
            <a:r>
              <a:rPr lang="en-US"/>
              <a:t>Goal of AI practitioner who designs rational agents: </a:t>
            </a:r>
            <a:endParaRPr/>
          </a:p>
          <a:p>
            <a:pPr marL="457200" lvl="1" indent="0" algn="l" rtl="0">
              <a:lnSpc>
                <a:spcPct val="90000"/>
              </a:lnSpc>
              <a:spcBef>
                <a:spcPts val="500"/>
              </a:spcBef>
              <a:spcAft>
                <a:spcPts val="0"/>
              </a:spcAft>
              <a:buClr>
                <a:schemeClr val="dk1"/>
              </a:buClr>
              <a:buSzPts val="2400"/>
              <a:buNone/>
            </a:pPr>
            <a:r>
              <a:rPr lang="en-US" sz="2400" b="1"/>
              <a:t>    given a </a:t>
            </a:r>
            <a:r>
              <a:rPr lang="en-US" sz="2400" b="1" i="1"/>
              <a:t>PEAS </a:t>
            </a:r>
            <a:r>
              <a:rPr lang="en-US" sz="2400" b="1"/>
              <a:t>task environment, </a:t>
            </a:r>
            <a:endParaRPr/>
          </a:p>
          <a:p>
            <a:pPr marL="457200" lvl="1" indent="0" algn="l" rtl="0">
              <a:lnSpc>
                <a:spcPct val="90000"/>
              </a:lnSpc>
              <a:spcBef>
                <a:spcPts val="500"/>
              </a:spcBef>
              <a:spcAft>
                <a:spcPts val="0"/>
              </a:spcAft>
              <a:buClr>
                <a:schemeClr val="dk1"/>
              </a:buClr>
              <a:buSzPts val="2400"/>
              <a:buNone/>
            </a:pPr>
            <a:endParaRPr sz="2400" b="1"/>
          </a:p>
          <a:p>
            <a:pPr marL="1371600" lvl="2" indent="-457200" algn="l" rtl="0">
              <a:lnSpc>
                <a:spcPct val="90000"/>
              </a:lnSpc>
              <a:spcBef>
                <a:spcPts val="500"/>
              </a:spcBef>
              <a:spcAft>
                <a:spcPts val="0"/>
              </a:spcAft>
              <a:buClr>
                <a:schemeClr val="dk1"/>
              </a:buClr>
              <a:buSzPts val="2200"/>
              <a:buFont typeface="Open Sans"/>
              <a:buAutoNum type="arabicPeriod"/>
            </a:pPr>
            <a:r>
              <a:rPr lang="en-US" sz="2200" b="1"/>
              <a:t>Construct </a:t>
            </a:r>
            <a:r>
              <a:rPr lang="en-US" sz="2200" b="1" i="1"/>
              <a:t>agent function </a:t>
            </a:r>
            <a:r>
              <a:rPr lang="en-US" sz="3200" b="1" i="1">
                <a:solidFill>
                  <a:schemeClr val="accent2"/>
                </a:solidFill>
                <a:latin typeface="Times New Roman"/>
                <a:ea typeface="Times New Roman"/>
                <a:cs typeface="Times New Roman"/>
                <a:sym typeface="Times New Roman"/>
              </a:rPr>
              <a:t>f </a:t>
            </a:r>
            <a:r>
              <a:rPr lang="en-US" sz="2200" b="1"/>
              <a:t>that maximizes the expected value of the performance measure, </a:t>
            </a:r>
            <a:endParaRPr/>
          </a:p>
          <a:p>
            <a:pPr marL="1371600" lvl="2" indent="-317500" algn="l" rtl="0">
              <a:lnSpc>
                <a:spcPct val="90000"/>
              </a:lnSpc>
              <a:spcBef>
                <a:spcPts val="500"/>
              </a:spcBef>
              <a:spcAft>
                <a:spcPts val="0"/>
              </a:spcAft>
              <a:buClr>
                <a:schemeClr val="dk1"/>
              </a:buClr>
              <a:buSzPts val="2200"/>
              <a:buFont typeface="Open Sans"/>
              <a:buNone/>
            </a:pPr>
            <a:endParaRPr sz="2200" b="1"/>
          </a:p>
          <a:p>
            <a:pPr marL="1371600" lvl="2" indent="-457200" algn="l" rtl="0">
              <a:lnSpc>
                <a:spcPct val="90000"/>
              </a:lnSpc>
              <a:spcBef>
                <a:spcPts val="500"/>
              </a:spcBef>
              <a:spcAft>
                <a:spcPts val="0"/>
              </a:spcAft>
              <a:buClr>
                <a:schemeClr val="dk1"/>
              </a:buClr>
              <a:buSzPts val="2200"/>
              <a:buFont typeface="Open Sans"/>
              <a:buAutoNum type="arabicPeriod"/>
            </a:pPr>
            <a:r>
              <a:rPr lang="en-US" sz="2200" b="1"/>
              <a:t>Design an </a:t>
            </a:r>
            <a:r>
              <a:rPr lang="en-US" sz="2200" b="1" i="1"/>
              <a:t>agent program </a:t>
            </a:r>
            <a:r>
              <a:rPr lang="en-US" sz="2200" b="1"/>
              <a:t>that implements </a:t>
            </a:r>
            <a:r>
              <a:rPr lang="en-US" sz="3200" b="1" i="1">
                <a:solidFill>
                  <a:schemeClr val="accent2"/>
                </a:solidFill>
                <a:latin typeface="Times New Roman"/>
                <a:ea typeface="Times New Roman"/>
                <a:cs typeface="Times New Roman"/>
                <a:sym typeface="Times New Roman"/>
              </a:rPr>
              <a:t>f</a:t>
            </a:r>
            <a:r>
              <a:rPr lang="en-US" sz="2800" b="1"/>
              <a:t> </a:t>
            </a:r>
            <a:r>
              <a:rPr lang="en-US" sz="2200" b="1"/>
              <a:t>on a particular architecture</a:t>
            </a:r>
            <a:endParaRPr/>
          </a:p>
          <a:p>
            <a:pPr marL="0" lvl="0" indent="0" algn="l" rtl="0">
              <a:lnSpc>
                <a:spcPct val="90000"/>
              </a:lnSpc>
              <a:spcBef>
                <a:spcPts val="1000"/>
              </a:spcBef>
              <a:spcAft>
                <a:spcPts val="0"/>
              </a:spcAft>
              <a:buClr>
                <a:schemeClr val="dk1"/>
              </a:buClr>
              <a:buSzPts val="2800"/>
              <a:buNone/>
            </a:pPr>
            <a:endParaRPr sz="2800" b="1"/>
          </a:p>
          <a:p>
            <a:pPr marL="1143000" lvl="2" indent="-88900" algn="l" rtl="0">
              <a:lnSpc>
                <a:spcPct val="90000"/>
              </a:lnSpc>
              <a:spcBef>
                <a:spcPts val="500"/>
              </a:spcBef>
              <a:spcAft>
                <a:spcPts val="0"/>
              </a:spcAft>
              <a:buClr>
                <a:schemeClr val="dk1"/>
              </a:buClr>
              <a:buSzPts val="2200"/>
              <a:buNone/>
            </a:pPr>
            <a:endParaRPr sz="2200" b="1"/>
          </a:p>
          <a:p>
            <a:pPr marL="685800" lvl="1" indent="-101600" algn="l" rtl="0">
              <a:lnSpc>
                <a:spcPct val="90000"/>
              </a:lnSpc>
              <a:spcBef>
                <a:spcPts val="500"/>
              </a:spcBef>
              <a:spcAft>
                <a:spcPts val="0"/>
              </a:spcAft>
              <a:buClr>
                <a:schemeClr val="dk1"/>
              </a:buClr>
              <a:buSzPts val="2000"/>
              <a:buNone/>
            </a:pPr>
            <a:endParaRPr/>
          </a:p>
        </p:txBody>
      </p:sp>
      <p:sp>
        <p:nvSpPr>
          <p:cNvPr id="368" name="Google Shape;368;p29"/>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29</a:t>
            </a:fld>
            <a:endParaRPr/>
          </a:p>
        </p:txBody>
      </p:sp>
      <p:sp>
        <p:nvSpPr>
          <p:cNvPr id="369" name="Google Shape;369;p29"/>
          <p:cNvSpPr/>
          <p:nvPr/>
        </p:nvSpPr>
        <p:spPr>
          <a:xfrm>
            <a:off x="7437525" y="1137177"/>
            <a:ext cx="3886571" cy="1500512"/>
          </a:xfrm>
          <a:prstGeom prst="wedgeRoundRectCallout">
            <a:avLst>
              <a:gd name="adj1" fmla="val -96093"/>
              <a:gd name="adj2" fmla="val 56469"/>
              <a:gd name="adj3" fmla="val 0"/>
            </a:avLst>
          </a:prstGeom>
          <a:solidFill>
            <a:srgbClr val="7EDCF6"/>
          </a:solidFill>
          <a:ln>
            <a:noFill/>
          </a:ln>
        </p:spPr>
        <p:txBody>
          <a:bodyPr spcFirstLastPara="1" wrap="square" lIns="91425" tIns="91425" rIns="91425" bIns="91425" anchor="ctr" anchorCtr="0">
            <a:noAutofit/>
          </a:bodyPr>
          <a:lstStyle/>
          <a:p>
            <a:pPr marL="0" marR="0" lvl="0" indent="0" algn="ctr" rtl="0">
              <a:spcBef>
                <a:spcPts val="0"/>
              </a:spcBef>
              <a:spcAft>
                <a:spcPts val="0"/>
              </a:spcAft>
              <a:buNone/>
            </a:pPr>
            <a:r>
              <a:rPr lang="en-US" sz="2800">
                <a:solidFill>
                  <a:schemeClr val="dk1"/>
                </a:solidFill>
                <a:latin typeface="Open Sans"/>
                <a:ea typeface="Open Sans"/>
                <a:cs typeface="Open Sans"/>
                <a:sym typeface="Open Sans"/>
              </a:rPr>
              <a:t>abstract mathematical description</a:t>
            </a:r>
            <a:endParaRPr sz="2500" b="1" i="0" u="none" strike="noStrike" cap="none">
              <a:solidFill>
                <a:schemeClr val="dk1"/>
              </a:solidFill>
              <a:latin typeface="Open Sans"/>
              <a:ea typeface="Open Sans"/>
              <a:cs typeface="Open Sans"/>
              <a:sym typeface="Open Sans"/>
            </a:endParaRPr>
          </a:p>
        </p:txBody>
      </p:sp>
      <p:sp>
        <p:nvSpPr>
          <p:cNvPr id="370" name="Google Shape;370;p29"/>
          <p:cNvSpPr/>
          <p:nvPr/>
        </p:nvSpPr>
        <p:spPr>
          <a:xfrm>
            <a:off x="7451639" y="3043227"/>
            <a:ext cx="3886571" cy="1099196"/>
          </a:xfrm>
          <a:prstGeom prst="wedgeRoundRectCallout">
            <a:avLst>
              <a:gd name="adj1" fmla="val -93701"/>
              <a:gd name="adj2" fmla="val 47389"/>
              <a:gd name="adj3" fmla="val 0"/>
            </a:avLst>
          </a:prstGeom>
          <a:solidFill>
            <a:srgbClr val="7EDCF6"/>
          </a:solidFill>
          <a:ln>
            <a:noFill/>
          </a:ln>
        </p:spPr>
        <p:txBody>
          <a:bodyPr spcFirstLastPara="1" wrap="square" lIns="91425" tIns="91425" rIns="91425" bIns="91425" anchor="ctr" anchorCtr="0">
            <a:noAutofit/>
          </a:bodyPr>
          <a:lstStyle/>
          <a:p>
            <a:pPr marL="0" marR="0" lvl="0" indent="0" algn="ctr" rtl="0">
              <a:spcBef>
                <a:spcPts val="0"/>
              </a:spcBef>
              <a:spcAft>
                <a:spcPts val="0"/>
              </a:spcAft>
              <a:buNone/>
            </a:pPr>
            <a:r>
              <a:rPr lang="en-US" sz="2800">
                <a:solidFill>
                  <a:schemeClr val="dk1"/>
                </a:solidFill>
                <a:latin typeface="Open Sans"/>
                <a:ea typeface="Open Sans"/>
                <a:cs typeface="Open Sans"/>
                <a:sym typeface="Open Sans"/>
              </a:rPr>
              <a:t>concrete implementation</a:t>
            </a:r>
            <a:endParaRPr sz="2500" b="1" i="0" u="none" strike="noStrike" cap="none">
              <a:solidFill>
                <a:schemeClr val="dk1"/>
              </a:solidFill>
              <a:latin typeface="Open Sans"/>
              <a:ea typeface="Open Sans"/>
              <a:cs typeface="Open Sans"/>
              <a:sym typeface="Open San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3"/>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Four views of Artificial Intelligence</a:t>
            </a:r>
            <a:endParaRPr/>
          </a:p>
        </p:txBody>
      </p:sp>
      <p:sp>
        <p:nvSpPr>
          <p:cNvPr id="125" name="Google Shape;125;p3"/>
          <p:cNvSpPr txBox="1">
            <a:spLocks noGrp="1"/>
          </p:cNvSpPr>
          <p:nvPr>
            <p:ph type="body" idx="1"/>
          </p:nvPr>
        </p:nvSpPr>
        <p:spPr>
          <a:xfrm>
            <a:off x="399673" y="1348547"/>
            <a:ext cx="10515600" cy="4793836"/>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2000"/>
              <a:buNone/>
            </a:pPr>
            <a:r>
              <a:rPr lang="en-US"/>
              <a:t>This course is about effective programming techniques for designing rational agents</a:t>
            </a:r>
            <a:endParaRPr/>
          </a:p>
          <a:p>
            <a:pPr marL="0" lvl="0" indent="0" algn="l" rtl="0">
              <a:lnSpc>
                <a:spcPct val="90000"/>
              </a:lnSpc>
              <a:spcBef>
                <a:spcPts val="1000"/>
              </a:spcBef>
              <a:spcAft>
                <a:spcPts val="0"/>
              </a:spcAft>
              <a:buClr>
                <a:schemeClr val="dk1"/>
              </a:buClr>
              <a:buSzPts val="2000"/>
              <a:buNone/>
            </a:pPr>
            <a:endParaRPr/>
          </a:p>
        </p:txBody>
      </p:sp>
      <p:sp>
        <p:nvSpPr>
          <p:cNvPr id="126" name="Google Shape;126;p3"/>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a:t>
            </a:fld>
            <a:r>
              <a:rPr lang="en-US"/>
              <a:t> </a:t>
            </a:r>
            <a:endParaRPr/>
          </a:p>
        </p:txBody>
      </p:sp>
      <p:graphicFrame>
        <p:nvGraphicFramePr>
          <p:cNvPr id="127" name="Google Shape;127;p3"/>
          <p:cNvGraphicFramePr/>
          <p:nvPr/>
        </p:nvGraphicFramePr>
        <p:xfrm>
          <a:off x="2333436" y="2664570"/>
          <a:ext cx="7086600" cy="1992475"/>
        </p:xfrm>
        <a:graphic>
          <a:graphicData uri="http://schemas.openxmlformats.org/drawingml/2006/table">
            <a:tbl>
              <a:tblPr>
                <a:noFill/>
                <a:tableStyleId>{2EFC1EC3-8E94-432E-A001-60ACB7FD973A}</a:tableStyleId>
              </a:tblPr>
              <a:tblGrid>
                <a:gridCol w="3314700">
                  <a:extLst>
                    <a:ext uri="{9D8B030D-6E8A-4147-A177-3AD203B41FA5}">
                      <a16:colId xmlns:a16="http://schemas.microsoft.com/office/drawing/2014/main" val="20000"/>
                    </a:ext>
                  </a:extLst>
                </a:gridCol>
                <a:gridCol w="3771900">
                  <a:extLst>
                    <a:ext uri="{9D8B030D-6E8A-4147-A177-3AD203B41FA5}">
                      <a16:colId xmlns:a16="http://schemas.microsoft.com/office/drawing/2014/main" val="20001"/>
                    </a:ext>
                  </a:extLst>
                </a:gridCol>
              </a:tblGrid>
              <a:tr h="978050">
                <a:tc>
                  <a:txBody>
                    <a:bodyPr/>
                    <a:lstStyle/>
                    <a:p>
                      <a:pPr marL="0" marR="0" lvl="0" indent="0" algn="ctr" rtl="0">
                        <a:lnSpc>
                          <a:spcPct val="100000"/>
                        </a:lnSpc>
                        <a:spcBef>
                          <a:spcPts val="0"/>
                        </a:spcBef>
                        <a:spcAft>
                          <a:spcPts val="0"/>
                        </a:spcAft>
                        <a:buClr>
                          <a:srgbClr val="000099"/>
                        </a:buClr>
                        <a:buSzPts val="2000"/>
                        <a:buFont typeface="Noto Sans Symbols"/>
                        <a:buNone/>
                      </a:pPr>
                      <a:r>
                        <a:rPr lang="en-US" sz="2000" b="1" u="none" strike="noStrike" cap="none"/>
                        <a:t>Thinking humanly</a:t>
                      </a:r>
                      <a:endParaRPr sz="2000" b="1" i="0" u="none" strike="noStrike" cap="none">
                        <a:solidFill>
                          <a:schemeClr val="dk1"/>
                        </a:solidFill>
                        <a:latin typeface="Arial"/>
                        <a:ea typeface="Arial"/>
                        <a:cs typeface="Arial"/>
                        <a:sym typeface="Arial"/>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99"/>
                        </a:buClr>
                        <a:buSzPts val="2000"/>
                        <a:buFont typeface="Noto Sans Symbols"/>
                        <a:buNone/>
                      </a:pPr>
                      <a:r>
                        <a:rPr lang="en-US" sz="2000" b="1" u="none" strike="noStrike" cap="none"/>
                        <a:t>Thinking rationally </a:t>
                      </a:r>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1014425">
                <a:tc>
                  <a:txBody>
                    <a:bodyPr/>
                    <a:lstStyle/>
                    <a:p>
                      <a:pPr marL="0" marR="0" lvl="0" indent="0" algn="ctr" rtl="0">
                        <a:lnSpc>
                          <a:spcPct val="100000"/>
                        </a:lnSpc>
                        <a:spcBef>
                          <a:spcPts val="0"/>
                        </a:spcBef>
                        <a:spcAft>
                          <a:spcPts val="0"/>
                        </a:spcAft>
                        <a:buClr>
                          <a:srgbClr val="000099"/>
                        </a:buClr>
                        <a:buSzPts val="2000"/>
                        <a:buFont typeface="Noto Sans Symbols"/>
                        <a:buNone/>
                      </a:pPr>
                      <a:r>
                        <a:rPr lang="en-US" sz="2000" b="1" u="none" strike="noStrike" cap="none"/>
                        <a:t>Acting humanly</a:t>
                      </a:r>
                      <a:endParaRPr sz="2000" b="1" i="0" u="none" strike="noStrike" cap="none">
                        <a:solidFill>
                          <a:schemeClr val="dk1"/>
                        </a:solidFill>
                        <a:latin typeface="Arial"/>
                        <a:ea typeface="Arial"/>
                        <a:cs typeface="Arial"/>
                        <a:sym typeface="Arial"/>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99"/>
                        </a:buClr>
                        <a:buSzPts val="2000"/>
                        <a:buFont typeface="Noto Sans Symbols"/>
                        <a:buNone/>
                      </a:pPr>
                      <a:r>
                        <a:rPr lang="en-US" sz="2000" b="1" u="none" strike="noStrike" cap="none"/>
                        <a:t>Acting rationally </a:t>
                      </a:r>
                      <a:endParaRPr sz="2000" b="1" i="0" u="none" strike="noStrike" cap="none">
                        <a:solidFill>
                          <a:schemeClr val="dk1"/>
                        </a:solidFill>
                        <a:latin typeface="Arial"/>
                        <a:ea typeface="Arial"/>
                        <a:cs typeface="Arial"/>
                        <a:sym typeface="Arial"/>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accent2"/>
                    </a:solidFill>
                  </a:tcPr>
                </a:tc>
                <a:extLst>
                  <a:ext uri="{0D108BD9-81ED-4DB2-BD59-A6C34878D82A}">
                    <a16:rowId xmlns:a16="http://schemas.microsoft.com/office/drawing/2014/main" val="10001"/>
                  </a:ext>
                </a:extLst>
              </a:tr>
            </a:tbl>
          </a:graphicData>
        </a:graphic>
      </p:graphicFrame>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30"/>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Fully Observable v. Partially Observable</a:t>
            </a:r>
            <a:endParaRPr/>
          </a:p>
        </p:txBody>
      </p:sp>
      <p:pic>
        <p:nvPicPr>
          <p:cNvPr id="377" name="Google Shape;377;p30"/>
          <p:cNvPicPr preferRelativeResize="0">
            <a:picLocks noGrp="1"/>
          </p:cNvPicPr>
          <p:nvPr>
            <p:ph type="body" idx="1"/>
          </p:nvPr>
        </p:nvPicPr>
        <p:blipFill rotWithShape="1">
          <a:blip r:embed="rId3">
            <a:alphaModFix/>
          </a:blip>
          <a:srcRect t="7951" b="8072"/>
          <a:stretch/>
        </p:blipFill>
        <p:spPr>
          <a:xfrm>
            <a:off x="838200" y="1825625"/>
            <a:ext cx="5181600" cy="4351338"/>
          </a:xfrm>
          <a:prstGeom prst="rect">
            <a:avLst/>
          </a:prstGeom>
          <a:solidFill>
            <a:srgbClr val="FFFFFF"/>
          </a:solidFill>
          <a:ln>
            <a:noFill/>
          </a:ln>
        </p:spPr>
      </p:pic>
      <p:pic>
        <p:nvPicPr>
          <p:cNvPr id="378" name="Google Shape;378;p30" descr="Vehicle Perception Engine Makes Autonomous Driving Safer - EE Times India"/>
          <p:cNvPicPr preferRelativeResize="0">
            <a:picLocks noGrp="1"/>
          </p:cNvPicPr>
          <p:nvPr>
            <p:ph type="body" idx="2"/>
          </p:nvPr>
        </p:nvPicPr>
        <p:blipFill rotWithShape="1">
          <a:blip r:embed="rId4">
            <a:alphaModFix/>
          </a:blip>
          <a:srcRect l="21157" r="19303" b="1"/>
          <a:stretch/>
        </p:blipFill>
        <p:spPr>
          <a:xfrm>
            <a:off x="6172200" y="1825625"/>
            <a:ext cx="5181600" cy="4351338"/>
          </a:xfrm>
          <a:prstGeom prst="rect">
            <a:avLst/>
          </a:prstGeom>
          <a:solidFill>
            <a:srgbClr val="FFFFFF"/>
          </a:solid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384" name="Google Shape;384;p31"/>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Deterministic v. Nondeterministic v. Stochastic </a:t>
            </a:r>
            <a:endParaRPr/>
          </a:p>
        </p:txBody>
      </p:sp>
      <p:pic>
        <p:nvPicPr>
          <p:cNvPr id="385" name="Google Shape;385;p31"/>
          <p:cNvPicPr preferRelativeResize="0">
            <a:picLocks noGrp="1"/>
          </p:cNvPicPr>
          <p:nvPr>
            <p:ph type="body" idx="1"/>
          </p:nvPr>
        </p:nvPicPr>
        <p:blipFill rotWithShape="1">
          <a:blip r:embed="rId3">
            <a:alphaModFix/>
          </a:blip>
          <a:srcRect t="7951" b="8072"/>
          <a:stretch/>
        </p:blipFill>
        <p:spPr>
          <a:xfrm>
            <a:off x="838200" y="1825625"/>
            <a:ext cx="5181600" cy="4351338"/>
          </a:xfrm>
          <a:prstGeom prst="rect">
            <a:avLst/>
          </a:prstGeom>
          <a:solidFill>
            <a:srgbClr val="FFFFFF"/>
          </a:solidFill>
          <a:ln>
            <a:noFill/>
          </a:ln>
        </p:spPr>
      </p:pic>
      <p:pic>
        <p:nvPicPr>
          <p:cNvPr id="386" name="Google Shape;386;p31" descr="Is it a game of chance or a game of skill?"/>
          <p:cNvPicPr preferRelativeResize="0">
            <a:picLocks noGrp="1"/>
          </p:cNvPicPr>
          <p:nvPr>
            <p:ph type="body" idx="2"/>
          </p:nvPr>
        </p:nvPicPr>
        <p:blipFill rotWithShape="1">
          <a:blip r:embed="rId4">
            <a:alphaModFix/>
          </a:blip>
          <a:srcRect r="6568"/>
          <a:stretch/>
        </p:blipFill>
        <p:spPr>
          <a:xfrm>
            <a:off x="6172200" y="1825625"/>
            <a:ext cx="5181600" cy="43515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Google Shape;392;p32"/>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Episodic v. Sequential</a:t>
            </a:r>
            <a:endParaRPr/>
          </a:p>
        </p:txBody>
      </p:sp>
      <p:pic>
        <p:nvPicPr>
          <p:cNvPr id="393" name="Google Shape;393;p32" descr="Each picking April 3-6 at the Automate and ProMat trade shows in Chicago -  The Robot Report"/>
          <p:cNvPicPr preferRelativeResize="0"/>
          <p:nvPr/>
        </p:nvPicPr>
        <p:blipFill rotWithShape="1">
          <a:blip r:embed="rId3">
            <a:alphaModFix/>
          </a:blip>
          <a:srcRect t="1576" r="3" b="20047"/>
          <a:stretch/>
        </p:blipFill>
        <p:spPr>
          <a:xfrm>
            <a:off x="838200" y="1825625"/>
            <a:ext cx="5181600" cy="4351338"/>
          </a:xfrm>
          <a:prstGeom prst="rect">
            <a:avLst/>
          </a:prstGeom>
          <a:noFill/>
          <a:ln>
            <a:noFill/>
          </a:ln>
        </p:spPr>
      </p:pic>
      <p:pic>
        <p:nvPicPr>
          <p:cNvPr id="394" name="Google Shape;394;p32" descr="Vehicle Perception Engine Makes Autonomous Driving Safer - EE Times India"/>
          <p:cNvPicPr preferRelativeResize="0">
            <a:picLocks noGrp="1"/>
          </p:cNvPicPr>
          <p:nvPr>
            <p:ph type="body" idx="2"/>
          </p:nvPr>
        </p:nvPicPr>
        <p:blipFill rotWithShape="1">
          <a:blip r:embed="rId4">
            <a:alphaModFix/>
          </a:blip>
          <a:srcRect l="21157" r="19303" b="1"/>
          <a:stretch/>
        </p:blipFill>
        <p:spPr>
          <a:xfrm>
            <a:off x="6172200" y="1825625"/>
            <a:ext cx="5181600" cy="4351338"/>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sp>
        <p:nvSpPr>
          <p:cNvPr id="400" name="Google Shape;400;p33"/>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Static v. Dynamic</a:t>
            </a:r>
            <a:endParaRPr/>
          </a:p>
        </p:txBody>
      </p:sp>
      <p:pic>
        <p:nvPicPr>
          <p:cNvPr id="401" name="Google Shape;401;p33" descr="Vehicle Perception Engine Makes Autonomous Driving Safer - EE Times India"/>
          <p:cNvPicPr preferRelativeResize="0">
            <a:picLocks noGrp="1"/>
          </p:cNvPicPr>
          <p:nvPr>
            <p:ph type="body" idx="2"/>
          </p:nvPr>
        </p:nvPicPr>
        <p:blipFill rotWithShape="1">
          <a:blip r:embed="rId3">
            <a:alphaModFix/>
          </a:blip>
          <a:srcRect l="21157" r="19303" b="1"/>
          <a:stretch/>
        </p:blipFill>
        <p:spPr>
          <a:xfrm>
            <a:off x="6172200" y="1825625"/>
            <a:ext cx="5181600" cy="4351338"/>
          </a:xfrm>
          <a:prstGeom prst="rect">
            <a:avLst/>
          </a:prstGeom>
          <a:noFill/>
          <a:ln>
            <a:noFill/>
          </a:ln>
        </p:spPr>
      </p:pic>
      <p:pic>
        <p:nvPicPr>
          <p:cNvPr id="402" name="Google Shape;402;p33" descr="Daily crossword puzzles free from The Washington Post - The Washington Post"/>
          <p:cNvPicPr preferRelativeResize="0">
            <a:picLocks noGrp="1"/>
          </p:cNvPicPr>
          <p:nvPr>
            <p:ph type="body" idx="1"/>
          </p:nvPr>
        </p:nvPicPr>
        <p:blipFill rotWithShape="1">
          <a:blip r:embed="rId4">
            <a:alphaModFix/>
          </a:blip>
          <a:srcRect/>
          <a:stretch/>
        </p:blipFill>
        <p:spPr>
          <a:xfrm>
            <a:off x="1253331" y="1825625"/>
            <a:ext cx="4351338" cy="4351338"/>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pic>
        <p:nvPicPr>
          <p:cNvPr id="408" name="Google Shape;408;p34" descr="Colorful Backgammon Set in color "/>
          <p:cNvPicPr preferRelativeResize="0"/>
          <p:nvPr/>
        </p:nvPicPr>
        <p:blipFill rotWithShape="1">
          <a:blip r:embed="rId3">
            <a:alphaModFix/>
          </a:blip>
          <a:srcRect b="5114"/>
          <a:stretch/>
        </p:blipFill>
        <p:spPr>
          <a:xfrm>
            <a:off x="-15875" y="500576"/>
            <a:ext cx="6111874" cy="5799375"/>
          </a:xfrm>
          <a:prstGeom prst="rect">
            <a:avLst/>
          </a:prstGeom>
          <a:noFill/>
          <a:ln>
            <a:noFill/>
          </a:ln>
        </p:spPr>
      </p:pic>
      <p:sp>
        <p:nvSpPr>
          <p:cNvPr id="409" name="Google Shape;409;p34"/>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Discrete v. Continuous</a:t>
            </a:r>
            <a:endParaRPr/>
          </a:p>
        </p:txBody>
      </p:sp>
      <p:sp>
        <p:nvSpPr>
          <p:cNvPr id="410" name="Google Shape;410;p34"/>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34</a:t>
            </a:fld>
            <a:endParaRPr/>
          </a:p>
        </p:txBody>
      </p:sp>
      <p:pic>
        <p:nvPicPr>
          <p:cNvPr id="411" name="Google Shape;411;p34" descr="SCADA system for oil refinery control - ScienceDirect"/>
          <p:cNvPicPr preferRelativeResize="0"/>
          <p:nvPr/>
        </p:nvPicPr>
        <p:blipFill rotWithShape="1">
          <a:blip r:embed="rId4">
            <a:alphaModFix/>
          </a:blip>
          <a:srcRect/>
          <a:stretch/>
        </p:blipFill>
        <p:spPr>
          <a:xfrm>
            <a:off x="5726243" y="1272638"/>
            <a:ext cx="6411882" cy="4583353"/>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sp>
        <p:nvSpPr>
          <p:cNvPr id="417" name="Google Shape;417;p35"/>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Single Agent v. Multi Agent</a:t>
            </a:r>
            <a:endParaRPr/>
          </a:p>
        </p:txBody>
      </p:sp>
      <p:pic>
        <p:nvPicPr>
          <p:cNvPr id="418" name="Google Shape;418;p35" descr="Daily crossword puzzles free from The Washington Post - The Washington Post"/>
          <p:cNvPicPr preferRelativeResize="0"/>
          <p:nvPr/>
        </p:nvPicPr>
        <p:blipFill rotWithShape="1">
          <a:blip r:embed="rId3">
            <a:alphaModFix/>
          </a:blip>
          <a:srcRect t="7255" b="8767"/>
          <a:stretch/>
        </p:blipFill>
        <p:spPr>
          <a:xfrm>
            <a:off x="838200" y="1825625"/>
            <a:ext cx="5181600" cy="4351338"/>
          </a:xfrm>
          <a:prstGeom prst="rect">
            <a:avLst/>
          </a:prstGeom>
          <a:solidFill>
            <a:srgbClr val="FFFFFF"/>
          </a:solidFill>
          <a:ln>
            <a:noFill/>
          </a:ln>
        </p:spPr>
      </p:pic>
      <p:pic>
        <p:nvPicPr>
          <p:cNvPr id="419" name="Google Shape;419;p35" descr="Amazon.com: Namco Pac-Man Themed Carpet 8.5' x 11.5': Clothing"/>
          <p:cNvPicPr preferRelativeResize="0"/>
          <p:nvPr/>
        </p:nvPicPr>
        <p:blipFill rotWithShape="1">
          <a:blip r:embed="rId4">
            <a:alphaModFix/>
          </a:blip>
          <a:srcRect t="8682" r="1" b="28546"/>
          <a:stretch/>
        </p:blipFill>
        <p:spPr>
          <a:xfrm>
            <a:off x="6172200" y="1825625"/>
            <a:ext cx="5181600" cy="4351338"/>
          </a:xfrm>
          <a:prstGeom prst="rect">
            <a:avLst/>
          </a:prstGeom>
          <a:solidFill>
            <a:srgbClr val="FFFFFF"/>
          </a:solid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sp>
        <p:nvSpPr>
          <p:cNvPr id="424" name="Google Shape;424;p36"/>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When should something be considered an agent?</a:t>
            </a:r>
            <a:endParaRPr/>
          </a:p>
        </p:txBody>
      </p:sp>
      <p:sp>
        <p:nvSpPr>
          <p:cNvPr id="425" name="Google Shape;425;p36"/>
          <p:cNvSpPr txBox="1">
            <a:spLocks noGrp="1"/>
          </p:cNvSpPr>
          <p:nvPr>
            <p:ph type="body" idx="1"/>
          </p:nvPr>
        </p:nvSpPr>
        <p:spPr>
          <a:xfrm>
            <a:off x="499300" y="1424750"/>
            <a:ext cx="10416000" cy="47937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000"/>
              <a:buNone/>
            </a:pPr>
            <a:r>
              <a:rPr lang="en-US" sz="2100" b="1">
                <a:highlight>
                  <a:srgbClr val="FFAE2B"/>
                </a:highlight>
              </a:rPr>
              <a:t> When should something be considered another agent?</a:t>
            </a:r>
            <a:endParaRPr sz="2100" b="1">
              <a:highlight>
                <a:srgbClr val="FFAE2B"/>
              </a:highlight>
            </a:endParaRPr>
          </a:p>
          <a:p>
            <a:pPr marL="0" lvl="0" indent="0" algn="l" rtl="0">
              <a:lnSpc>
                <a:spcPct val="90000"/>
              </a:lnSpc>
              <a:spcBef>
                <a:spcPts val="1000"/>
              </a:spcBef>
              <a:spcAft>
                <a:spcPts val="0"/>
              </a:spcAft>
              <a:buClr>
                <a:schemeClr val="dk1"/>
              </a:buClr>
              <a:buSzPts val="2000"/>
              <a:buNone/>
            </a:pPr>
            <a:endParaRPr sz="2100"/>
          </a:p>
          <a:p>
            <a:pPr marL="0" lvl="0" indent="0" algn="l" rtl="0">
              <a:lnSpc>
                <a:spcPct val="90000"/>
              </a:lnSpc>
              <a:spcBef>
                <a:spcPts val="1000"/>
              </a:spcBef>
              <a:spcAft>
                <a:spcPts val="0"/>
              </a:spcAft>
              <a:buClr>
                <a:schemeClr val="dk1"/>
              </a:buClr>
              <a:buSzPts val="2000"/>
              <a:buNone/>
            </a:pPr>
            <a:r>
              <a:rPr lang="en-US" sz="2100"/>
              <a:t>If we’re talking about a self driving taxi, when should we consider something part of the environment versus another agent?</a:t>
            </a:r>
            <a:endParaRPr sz="2100"/>
          </a:p>
          <a:p>
            <a:pPr marL="0" lvl="0" indent="0" algn="l" rtl="0">
              <a:lnSpc>
                <a:spcPct val="90000"/>
              </a:lnSpc>
              <a:spcBef>
                <a:spcPts val="1000"/>
              </a:spcBef>
              <a:spcAft>
                <a:spcPts val="0"/>
              </a:spcAft>
              <a:buClr>
                <a:schemeClr val="dk1"/>
              </a:buClr>
              <a:buSzPts val="2000"/>
              <a:buNone/>
            </a:pPr>
            <a:endParaRPr sz="2100"/>
          </a:p>
          <a:p>
            <a:pPr marL="0" lvl="0" indent="0" algn="l" rtl="0">
              <a:lnSpc>
                <a:spcPct val="90000"/>
              </a:lnSpc>
              <a:spcBef>
                <a:spcPts val="1000"/>
              </a:spcBef>
              <a:spcAft>
                <a:spcPts val="0"/>
              </a:spcAft>
              <a:buClr>
                <a:schemeClr val="dk1"/>
              </a:buClr>
              <a:buSzPts val="2000"/>
              <a:buNone/>
            </a:pPr>
            <a:r>
              <a:rPr lang="en-US" sz="2100"/>
              <a:t>For instance, a telephone pole is part of the environment,  but a car might be another agent.</a:t>
            </a:r>
            <a:endParaRPr sz="2100"/>
          </a:p>
          <a:p>
            <a:pPr marL="0" lvl="0" indent="0" algn="l" rtl="0">
              <a:lnSpc>
                <a:spcPct val="90000"/>
              </a:lnSpc>
              <a:spcBef>
                <a:spcPts val="1000"/>
              </a:spcBef>
              <a:spcAft>
                <a:spcPts val="0"/>
              </a:spcAft>
              <a:buClr>
                <a:schemeClr val="dk1"/>
              </a:buClr>
              <a:buSzPts val="2000"/>
              <a:buNone/>
            </a:pPr>
            <a:endParaRPr sz="2100"/>
          </a:p>
          <a:p>
            <a:pPr marL="0" lvl="0" indent="0" algn="l" rtl="0">
              <a:lnSpc>
                <a:spcPct val="90000"/>
              </a:lnSpc>
              <a:spcBef>
                <a:spcPts val="1000"/>
              </a:spcBef>
              <a:spcAft>
                <a:spcPts val="0"/>
              </a:spcAft>
              <a:buClr>
                <a:schemeClr val="dk1"/>
              </a:buClr>
              <a:buSzPts val="2000"/>
              <a:buNone/>
            </a:pPr>
            <a:r>
              <a:rPr lang="en-US" sz="2100"/>
              <a:t>When something behavior can best be described as having its own performance measure, then we should consider it to be an agent.</a:t>
            </a:r>
            <a:endParaRPr sz="210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sp>
        <p:nvSpPr>
          <p:cNvPr id="431" name="Google Shape;431;p37"/>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Examples</a:t>
            </a:r>
            <a:endParaRPr/>
          </a:p>
        </p:txBody>
      </p:sp>
      <p:pic>
        <p:nvPicPr>
          <p:cNvPr id="432" name="Google Shape;432;p37"/>
          <p:cNvPicPr preferRelativeResize="0">
            <a:picLocks noGrp="1"/>
          </p:cNvPicPr>
          <p:nvPr>
            <p:ph type="body" idx="1"/>
          </p:nvPr>
        </p:nvPicPr>
        <p:blipFill rotWithShape="1">
          <a:blip r:embed="rId3">
            <a:alphaModFix/>
          </a:blip>
          <a:srcRect/>
          <a:stretch/>
        </p:blipFill>
        <p:spPr>
          <a:xfrm>
            <a:off x="12694225" y="2028120"/>
            <a:ext cx="7772400" cy="3390600"/>
          </a:xfrm>
          <a:prstGeom prst="rect">
            <a:avLst/>
          </a:prstGeom>
          <a:noFill/>
          <a:ln>
            <a:noFill/>
          </a:ln>
        </p:spPr>
      </p:pic>
      <p:sp>
        <p:nvSpPr>
          <p:cNvPr id="433" name="Google Shape;433;p37"/>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37</a:t>
            </a:fld>
            <a:endParaRPr/>
          </a:p>
        </p:txBody>
      </p:sp>
      <p:graphicFrame>
        <p:nvGraphicFramePr>
          <p:cNvPr id="434" name="Google Shape;434;p37"/>
          <p:cNvGraphicFramePr/>
          <p:nvPr/>
        </p:nvGraphicFramePr>
        <p:xfrm>
          <a:off x="538513" y="1216600"/>
          <a:ext cx="10287025" cy="4845990"/>
        </p:xfrm>
        <a:graphic>
          <a:graphicData uri="http://schemas.openxmlformats.org/drawingml/2006/table">
            <a:tbl>
              <a:tblPr>
                <a:noFill/>
                <a:tableStyleId>{42DEB4C1-C5E0-4956-ADAD-4A235A5AEC6F}</a:tableStyleId>
              </a:tblPr>
              <a:tblGrid>
                <a:gridCol w="2189125">
                  <a:extLst>
                    <a:ext uri="{9D8B030D-6E8A-4147-A177-3AD203B41FA5}">
                      <a16:colId xmlns:a16="http://schemas.microsoft.com/office/drawing/2014/main" val="20000"/>
                    </a:ext>
                  </a:extLst>
                </a:gridCol>
                <a:gridCol w="1513675">
                  <a:extLst>
                    <a:ext uri="{9D8B030D-6E8A-4147-A177-3AD203B41FA5}">
                      <a16:colId xmlns:a16="http://schemas.microsoft.com/office/drawing/2014/main" val="20001"/>
                    </a:ext>
                  </a:extLst>
                </a:gridCol>
                <a:gridCol w="1058350">
                  <a:extLst>
                    <a:ext uri="{9D8B030D-6E8A-4147-A177-3AD203B41FA5}">
                      <a16:colId xmlns:a16="http://schemas.microsoft.com/office/drawing/2014/main" val="20002"/>
                    </a:ext>
                  </a:extLst>
                </a:gridCol>
                <a:gridCol w="1733925">
                  <a:extLst>
                    <a:ext uri="{9D8B030D-6E8A-4147-A177-3AD203B41FA5}">
                      <a16:colId xmlns:a16="http://schemas.microsoft.com/office/drawing/2014/main" val="20003"/>
                    </a:ext>
                  </a:extLst>
                </a:gridCol>
                <a:gridCol w="1337425">
                  <a:extLst>
                    <a:ext uri="{9D8B030D-6E8A-4147-A177-3AD203B41FA5}">
                      <a16:colId xmlns:a16="http://schemas.microsoft.com/office/drawing/2014/main" val="20004"/>
                    </a:ext>
                  </a:extLst>
                </a:gridCol>
                <a:gridCol w="984950">
                  <a:extLst>
                    <a:ext uri="{9D8B030D-6E8A-4147-A177-3AD203B41FA5}">
                      <a16:colId xmlns:a16="http://schemas.microsoft.com/office/drawing/2014/main" val="20005"/>
                    </a:ext>
                  </a:extLst>
                </a:gridCol>
                <a:gridCol w="1469575">
                  <a:extLst>
                    <a:ext uri="{9D8B030D-6E8A-4147-A177-3AD203B41FA5}">
                      <a16:colId xmlns:a16="http://schemas.microsoft.com/office/drawing/2014/main" val="20006"/>
                    </a:ext>
                  </a:extLst>
                </a:gridCol>
              </a:tblGrid>
              <a:tr h="381000">
                <a:tc>
                  <a:txBody>
                    <a:bodyPr/>
                    <a:lstStyle/>
                    <a:p>
                      <a:pPr marL="0" lvl="0" indent="0" algn="l" rtl="0">
                        <a:spcBef>
                          <a:spcPts val="0"/>
                        </a:spcBef>
                        <a:spcAft>
                          <a:spcPts val="0"/>
                        </a:spcAft>
                        <a:buNone/>
                      </a:pPr>
                      <a:r>
                        <a:rPr lang="en-US" sz="1600" b="1">
                          <a:latin typeface="Open Sans"/>
                          <a:ea typeface="Open Sans"/>
                          <a:cs typeface="Open Sans"/>
                          <a:sym typeface="Open Sans"/>
                        </a:rPr>
                        <a:t>TASK ENVIRONMENT</a:t>
                      </a:r>
                      <a:endParaRPr sz="1600" b="1">
                        <a:latin typeface="Open Sans"/>
                        <a:ea typeface="Open Sans"/>
                        <a:cs typeface="Open Sans"/>
                        <a:sym typeface="Open Sans"/>
                      </a:endParaRPr>
                    </a:p>
                  </a:txBody>
                  <a:tcPr marL="91425" marR="91425" marT="91425" marB="91425">
                    <a:solidFill>
                      <a:schemeClr val="accent2"/>
                    </a:solidFill>
                  </a:tcPr>
                </a:tc>
                <a:tc>
                  <a:txBody>
                    <a:bodyPr/>
                    <a:lstStyle/>
                    <a:p>
                      <a:pPr marL="0" lvl="0" indent="0" algn="l" rtl="0">
                        <a:spcBef>
                          <a:spcPts val="0"/>
                        </a:spcBef>
                        <a:spcAft>
                          <a:spcPts val="0"/>
                        </a:spcAft>
                        <a:buNone/>
                      </a:pPr>
                      <a:r>
                        <a:rPr lang="en-US" sz="1600" b="1">
                          <a:solidFill>
                            <a:srgbClr val="FFFFFF"/>
                          </a:solidFill>
                          <a:latin typeface="Open Sans"/>
                          <a:ea typeface="Open Sans"/>
                          <a:cs typeface="Open Sans"/>
                          <a:sym typeface="Open Sans"/>
                        </a:rPr>
                        <a:t>OBSERVABLE</a:t>
                      </a:r>
                      <a:endParaRPr sz="1600" b="1">
                        <a:solidFill>
                          <a:srgbClr val="FFFFFF"/>
                        </a:solidFill>
                        <a:latin typeface="Open Sans"/>
                        <a:ea typeface="Open Sans"/>
                        <a:cs typeface="Open Sans"/>
                        <a:sym typeface="Open Sans"/>
                      </a:endParaRPr>
                    </a:p>
                  </a:txBody>
                  <a:tcPr marL="91425" marR="91425" marT="91425" marB="91425">
                    <a:solidFill>
                      <a:srgbClr val="370661"/>
                    </a:solidFill>
                  </a:tcPr>
                </a:tc>
                <a:tc>
                  <a:txBody>
                    <a:bodyPr/>
                    <a:lstStyle/>
                    <a:p>
                      <a:pPr marL="0" lvl="0" indent="0" algn="l" rtl="0">
                        <a:spcBef>
                          <a:spcPts val="0"/>
                        </a:spcBef>
                        <a:spcAft>
                          <a:spcPts val="0"/>
                        </a:spcAft>
                        <a:buNone/>
                      </a:pPr>
                      <a:r>
                        <a:rPr lang="en-US" sz="1600" b="1">
                          <a:solidFill>
                            <a:srgbClr val="FFFFFF"/>
                          </a:solidFill>
                          <a:latin typeface="Open Sans"/>
                          <a:ea typeface="Open Sans"/>
                          <a:cs typeface="Open Sans"/>
                          <a:sym typeface="Open Sans"/>
                        </a:rPr>
                        <a:t>AGENTS</a:t>
                      </a:r>
                      <a:endParaRPr sz="1600" b="1">
                        <a:solidFill>
                          <a:srgbClr val="FFFFFF"/>
                        </a:solidFill>
                        <a:latin typeface="Open Sans"/>
                        <a:ea typeface="Open Sans"/>
                        <a:cs typeface="Open Sans"/>
                        <a:sym typeface="Open Sans"/>
                      </a:endParaRPr>
                    </a:p>
                  </a:txBody>
                  <a:tcPr marL="91425" marR="91425" marT="91425" marB="91425">
                    <a:solidFill>
                      <a:srgbClr val="370661"/>
                    </a:solidFill>
                  </a:tcPr>
                </a:tc>
                <a:tc>
                  <a:txBody>
                    <a:bodyPr/>
                    <a:lstStyle/>
                    <a:p>
                      <a:pPr marL="0" lvl="0" indent="0" algn="l" rtl="0">
                        <a:spcBef>
                          <a:spcPts val="0"/>
                        </a:spcBef>
                        <a:spcAft>
                          <a:spcPts val="0"/>
                        </a:spcAft>
                        <a:buNone/>
                      </a:pPr>
                      <a:r>
                        <a:rPr lang="en-US" sz="1600" b="1">
                          <a:solidFill>
                            <a:srgbClr val="FFFFFF"/>
                          </a:solidFill>
                          <a:latin typeface="Open Sans"/>
                          <a:ea typeface="Open Sans"/>
                          <a:cs typeface="Open Sans"/>
                          <a:sym typeface="Open Sans"/>
                        </a:rPr>
                        <a:t>DETERMINISTIC</a:t>
                      </a:r>
                      <a:endParaRPr sz="1600" b="1">
                        <a:solidFill>
                          <a:srgbClr val="FFFFFF"/>
                        </a:solidFill>
                        <a:latin typeface="Open Sans"/>
                        <a:ea typeface="Open Sans"/>
                        <a:cs typeface="Open Sans"/>
                        <a:sym typeface="Open Sans"/>
                      </a:endParaRPr>
                    </a:p>
                  </a:txBody>
                  <a:tcPr marL="91425" marR="91425" marT="91425" marB="91425">
                    <a:solidFill>
                      <a:srgbClr val="370661"/>
                    </a:solidFill>
                  </a:tcPr>
                </a:tc>
                <a:tc>
                  <a:txBody>
                    <a:bodyPr/>
                    <a:lstStyle/>
                    <a:p>
                      <a:pPr marL="0" lvl="0" indent="0" algn="l" rtl="0">
                        <a:spcBef>
                          <a:spcPts val="0"/>
                        </a:spcBef>
                        <a:spcAft>
                          <a:spcPts val="0"/>
                        </a:spcAft>
                        <a:buNone/>
                      </a:pPr>
                      <a:r>
                        <a:rPr lang="en-US" sz="1600" b="1">
                          <a:solidFill>
                            <a:srgbClr val="FFFFFF"/>
                          </a:solidFill>
                          <a:latin typeface="Open Sans"/>
                          <a:ea typeface="Open Sans"/>
                          <a:cs typeface="Open Sans"/>
                          <a:sym typeface="Open Sans"/>
                        </a:rPr>
                        <a:t>EPISODIC</a:t>
                      </a:r>
                      <a:endParaRPr sz="1600" b="1">
                        <a:solidFill>
                          <a:srgbClr val="FFFFFF"/>
                        </a:solidFill>
                        <a:latin typeface="Open Sans"/>
                        <a:ea typeface="Open Sans"/>
                        <a:cs typeface="Open Sans"/>
                        <a:sym typeface="Open Sans"/>
                      </a:endParaRPr>
                    </a:p>
                  </a:txBody>
                  <a:tcPr marL="91425" marR="91425" marT="91425" marB="91425">
                    <a:solidFill>
                      <a:srgbClr val="370661"/>
                    </a:solidFill>
                  </a:tcPr>
                </a:tc>
                <a:tc>
                  <a:txBody>
                    <a:bodyPr/>
                    <a:lstStyle/>
                    <a:p>
                      <a:pPr marL="0" lvl="0" indent="0" algn="l" rtl="0">
                        <a:spcBef>
                          <a:spcPts val="0"/>
                        </a:spcBef>
                        <a:spcAft>
                          <a:spcPts val="0"/>
                        </a:spcAft>
                        <a:buNone/>
                      </a:pPr>
                      <a:r>
                        <a:rPr lang="en-US" sz="1600" b="1">
                          <a:solidFill>
                            <a:srgbClr val="FFFFFF"/>
                          </a:solidFill>
                          <a:latin typeface="Open Sans"/>
                          <a:ea typeface="Open Sans"/>
                          <a:cs typeface="Open Sans"/>
                          <a:sym typeface="Open Sans"/>
                        </a:rPr>
                        <a:t>STATIC</a:t>
                      </a:r>
                      <a:endParaRPr sz="1600" b="1">
                        <a:solidFill>
                          <a:srgbClr val="FFFFFF"/>
                        </a:solidFill>
                        <a:latin typeface="Open Sans"/>
                        <a:ea typeface="Open Sans"/>
                        <a:cs typeface="Open Sans"/>
                        <a:sym typeface="Open Sans"/>
                      </a:endParaRPr>
                    </a:p>
                  </a:txBody>
                  <a:tcPr marL="91425" marR="91425" marT="91425" marB="91425">
                    <a:solidFill>
                      <a:srgbClr val="370661"/>
                    </a:solidFill>
                  </a:tcPr>
                </a:tc>
                <a:tc>
                  <a:txBody>
                    <a:bodyPr/>
                    <a:lstStyle/>
                    <a:p>
                      <a:pPr marL="0" lvl="0" indent="0" algn="l" rtl="0">
                        <a:spcBef>
                          <a:spcPts val="0"/>
                        </a:spcBef>
                        <a:spcAft>
                          <a:spcPts val="0"/>
                        </a:spcAft>
                        <a:buNone/>
                      </a:pPr>
                      <a:r>
                        <a:rPr lang="en-US" sz="1600" b="1">
                          <a:solidFill>
                            <a:srgbClr val="FFFFFF"/>
                          </a:solidFill>
                          <a:latin typeface="Open Sans"/>
                          <a:ea typeface="Open Sans"/>
                          <a:cs typeface="Open Sans"/>
                          <a:sym typeface="Open Sans"/>
                        </a:rPr>
                        <a:t>DISCRETE</a:t>
                      </a:r>
                      <a:endParaRPr sz="1600" b="1">
                        <a:solidFill>
                          <a:srgbClr val="FFFFFF"/>
                        </a:solidFill>
                        <a:latin typeface="Open Sans"/>
                        <a:ea typeface="Open Sans"/>
                        <a:cs typeface="Open Sans"/>
                        <a:sym typeface="Open Sans"/>
                      </a:endParaRPr>
                    </a:p>
                  </a:txBody>
                  <a:tcPr marL="91425" marR="91425" marT="91425" marB="91425">
                    <a:solidFill>
                      <a:srgbClr val="370661"/>
                    </a:solidFill>
                  </a:tcPr>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US" b="1">
                          <a:latin typeface="Open Sans"/>
                          <a:ea typeface="Open Sans"/>
                          <a:cs typeface="Open Sans"/>
                          <a:sym typeface="Open Sans"/>
                        </a:rPr>
                        <a:t>Crossword puzzle</a:t>
                      </a:r>
                      <a:endParaRPr b="1">
                        <a:latin typeface="Open Sans"/>
                        <a:ea typeface="Open Sans"/>
                        <a:cs typeface="Open Sans"/>
                        <a:sym typeface="Open Sans"/>
                      </a:endParaRPr>
                    </a:p>
                  </a:txBody>
                  <a:tcPr marL="91425" marR="91425" marT="91425" marB="91425">
                    <a:solidFill>
                      <a:srgbClr val="C2ECF7"/>
                    </a:solidFill>
                  </a:tcPr>
                </a:tc>
                <a:tc>
                  <a:txBody>
                    <a:bodyPr/>
                    <a:lstStyle/>
                    <a:p>
                      <a:pPr marL="0" lvl="0" indent="0" algn="l" rtl="0">
                        <a:spcBef>
                          <a:spcPts val="0"/>
                        </a:spcBef>
                        <a:spcAft>
                          <a:spcPts val="0"/>
                        </a:spcAft>
                        <a:buNone/>
                      </a:pPr>
                      <a:r>
                        <a:rPr lang="en-US">
                          <a:latin typeface="Open Sans"/>
                          <a:ea typeface="Open Sans"/>
                          <a:cs typeface="Open Sans"/>
                          <a:sym typeface="Open Sans"/>
                        </a:rPr>
                        <a:t>Fully</a:t>
                      </a:r>
                      <a:endParaRPr>
                        <a:latin typeface="Open Sans"/>
                        <a:ea typeface="Open Sans"/>
                        <a:cs typeface="Open Sans"/>
                        <a:sym typeface="Open Sans"/>
                      </a:endParaRPr>
                    </a:p>
                  </a:txBody>
                  <a:tcPr marL="91425" marR="91425" marT="91425" marB="91425">
                    <a:solidFill>
                      <a:srgbClr val="C2ECF7"/>
                    </a:solidFill>
                  </a:tcPr>
                </a:tc>
                <a:tc>
                  <a:txBody>
                    <a:bodyPr/>
                    <a:lstStyle/>
                    <a:p>
                      <a:pPr marL="0" lvl="0" indent="0" algn="l" rtl="0">
                        <a:spcBef>
                          <a:spcPts val="0"/>
                        </a:spcBef>
                        <a:spcAft>
                          <a:spcPts val="0"/>
                        </a:spcAft>
                        <a:buNone/>
                      </a:pPr>
                      <a:r>
                        <a:rPr lang="en-US">
                          <a:latin typeface="Open Sans"/>
                          <a:ea typeface="Open Sans"/>
                          <a:cs typeface="Open Sans"/>
                          <a:sym typeface="Open Sans"/>
                        </a:rPr>
                        <a:t>Single </a:t>
                      </a:r>
                      <a:endParaRPr>
                        <a:latin typeface="Open Sans"/>
                        <a:ea typeface="Open Sans"/>
                        <a:cs typeface="Open Sans"/>
                        <a:sym typeface="Open Sans"/>
                      </a:endParaRPr>
                    </a:p>
                  </a:txBody>
                  <a:tcPr marL="91425" marR="91425" marT="91425" marB="91425">
                    <a:solidFill>
                      <a:srgbClr val="C2ECF7"/>
                    </a:solidFill>
                  </a:tcPr>
                </a:tc>
                <a:tc>
                  <a:txBody>
                    <a:bodyPr/>
                    <a:lstStyle/>
                    <a:p>
                      <a:pPr marL="0" lvl="0" indent="0" algn="l" rtl="0">
                        <a:spcBef>
                          <a:spcPts val="0"/>
                        </a:spcBef>
                        <a:spcAft>
                          <a:spcPts val="0"/>
                        </a:spcAft>
                        <a:buNone/>
                      </a:pPr>
                      <a:r>
                        <a:rPr lang="en-US">
                          <a:latin typeface="Open Sans"/>
                          <a:ea typeface="Open Sans"/>
                          <a:cs typeface="Open Sans"/>
                          <a:sym typeface="Open Sans"/>
                        </a:rPr>
                        <a:t>Deterministic</a:t>
                      </a:r>
                      <a:endParaRPr>
                        <a:latin typeface="Open Sans"/>
                        <a:ea typeface="Open Sans"/>
                        <a:cs typeface="Open Sans"/>
                        <a:sym typeface="Open Sans"/>
                      </a:endParaRPr>
                    </a:p>
                  </a:txBody>
                  <a:tcPr marL="91425" marR="91425" marT="91425" marB="91425">
                    <a:solidFill>
                      <a:srgbClr val="C2ECF7"/>
                    </a:solidFill>
                  </a:tcPr>
                </a:tc>
                <a:tc>
                  <a:txBody>
                    <a:bodyPr/>
                    <a:lstStyle/>
                    <a:p>
                      <a:pPr marL="0" lvl="0" indent="0" algn="l" rtl="0">
                        <a:spcBef>
                          <a:spcPts val="0"/>
                        </a:spcBef>
                        <a:spcAft>
                          <a:spcPts val="0"/>
                        </a:spcAft>
                        <a:buNone/>
                      </a:pPr>
                      <a:r>
                        <a:rPr lang="en-US">
                          <a:latin typeface="Open Sans"/>
                          <a:ea typeface="Open Sans"/>
                          <a:cs typeface="Open Sans"/>
                          <a:sym typeface="Open Sans"/>
                        </a:rPr>
                        <a:t>Sequential</a:t>
                      </a:r>
                      <a:endParaRPr>
                        <a:latin typeface="Open Sans"/>
                        <a:ea typeface="Open Sans"/>
                        <a:cs typeface="Open Sans"/>
                        <a:sym typeface="Open Sans"/>
                      </a:endParaRPr>
                    </a:p>
                  </a:txBody>
                  <a:tcPr marL="91425" marR="91425" marT="91425" marB="91425">
                    <a:solidFill>
                      <a:srgbClr val="C2ECF7"/>
                    </a:solidFill>
                  </a:tcPr>
                </a:tc>
                <a:tc>
                  <a:txBody>
                    <a:bodyPr/>
                    <a:lstStyle/>
                    <a:p>
                      <a:pPr marL="0" lvl="0" indent="0" algn="l" rtl="0">
                        <a:spcBef>
                          <a:spcPts val="0"/>
                        </a:spcBef>
                        <a:spcAft>
                          <a:spcPts val="0"/>
                        </a:spcAft>
                        <a:buNone/>
                      </a:pPr>
                      <a:r>
                        <a:rPr lang="en-US">
                          <a:latin typeface="Open Sans"/>
                          <a:ea typeface="Open Sans"/>
                          <a:cs typeface="Open Sans"/>
                          <a:sym typeface="Open Sans"/>
                        </a:rPr>
                        <a:t>Static</a:t>
                      </a:r>
                      <a:endParaRPr>
                        <a:latin typeface="Open Sans"/>
                        <a:ea typeface="Open Sans"/>
                        <a:cs typeface="Open Sans"/>
                        <a:sym typeface="Open Sans"/>
                      </a:endParaRPr>
                    </a:p>
                  </a:txBody>
                  <a:tcPr marL="91425" marR="91425" marT="91425" marB="91425">
                    <a:solidFill>
                      <a:srgbClr val="C2ECF7"/>
                    </a:solidFill>
                  </a:tcPr>
                </a:tc>
                <a:tc>
                  <a:txBody>
                    <a:bodyPr/>
                    <a:lstStyle/>
                    <a:p>
                      <a:pPr marL="0" lvl="0" indent="0" algn="l" rtl="0">
                        <a:spcBef>
                          <a:spcPts val="0"/>
                        </a:spcBef>
                        <a:spcAft>
                          <a:spcPts val="0"/>
                        </a:spcAft>
                        <a:buNone/>
                      </a:pPr>
                      <a:r>
                        <a:rPr lang="en-US">
                          <a:latin typeface="Open Sans"/>
                          <a:ea typeface="Open Sans"/>
                          <a:cs typeface="Open Sans"/>
                          <a:sym typeface="Open Sans"/>
                        </a:rPr>
                        <a:t>Discrete</a:t>
                      </a:r>
                      <a:endParaRPr>
                        <a:latin typeface="Open Sans"/>
                        <a:ea typeface="Open Sans"/>
                        <a:cs typeface="Open Sans"/>
                        <a:sym typeface="Open Sans"/>
                      </a:endParaRPr>
                    </a:p>
                  </a:txBody>
                  <a:tcPr marL="91425" marR="91425" marT="91425" marB="91425">
                    <a:solidFill>
                      <a:srgbClr val="C2ECF7"/>
                    </a:solidFill>
                  </a:tcPr>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US" b="1">
                          <a:latin typeface="Open Sans"/>
                          <a:ea typeface="Open Sans"/>
                          <a:cs typeface="Open Sans"/>
                          <a:sym typeface="Open Sans"/>
                        </a:rPr>
                        <a:t>Chess with a clock</a:t>
                      </a:r>
                      <a:endParaRPr b="1">
                        <a:latin typeface="Open Sans"/>
                        <a:ea typeface="Open Sans"/>
                        <a:cs typeface="Open Sans"/>
                        <a:sym typeface="Open Sans"/>
                      </a:endParaRPr>
                    </a:p>
                  </a:txBody>
                  <a:tcPr marL="91425" marR="91425" marT="91425" marB="91425">
                    <a:solidFill>
                      <a:srgbClr val="C2ECF7"/>
                    </a:solidFill>
                  </a:tcPr>
                </a:tc>
                <a:tc>
                  <a:txBody>
                    <a:bodyPr/>
                    <a:lstStyle/>
                    <a:p>
                      <a:pPr marL="0" lvl="0" indent="0" algn="l" rtl="0">
                        <a:spcBef>
                          <a:spcPts val="0"/>
                        </a:spcBef>
                        <a:spcAft>
                          <a:spcPts val="0"/>
                        </a:spcAft>
                        <a:buNone/>
                      </a:pPr>
                      <a:r>
                        <a:rPr lang="en-US">
                          <a:latin typeface="Open Sans"/>
                          <a:ea typeface="Open Sans"/>
                          <a:cs typeface="Open Sans"/>
                          <a:sym typeface="Open Sans"/>
                        </a:rPr>
                        <a:t>Fully</a:t>
                      </a:r>
                      <a:endParaRPr>
                        <a:latin typeface="Open Sans"/>
                        <a:ea typeface="Open Sans"/>
                        <a:cs typeface="Open Sans"/>
                        <a:sym typeface="Open Sans"/>
                      </a:endParaRPr>
                    </a:p>
                  </a:txBody>
                  <a:tcPr marL="91425" marR="91425" marT="91425" marB="91425">
                    <a:solidFill>
                      <a:srgbClr val="C2ECF7"/>
                    </a:solidFill>
                  </a:tcPr>
                </a:tc>
                <a:tc>
                  <a:txBody>
                    <a:bodyPr/>
                    <a:lstStyle/>
                    <a:p>
                      <a:pPr marL="0" lvl="0" indent="0" algn="l" rtl="0">
                        <a:spcBef>
                          <a:spcPts val="0"/>
                        </a:spcBef>
                        <a:spcAft>
                          <a:spcPts val="0"/>
                        </a:spcAft>
                        <a:buNone/>
                      </a:pPr>
                      <a:r>
                        <a:rPr lang="en-US">
                          <a:latin typeface="Open Sans"/>
                          <a:ea typeface="Open Sans"/>
                          <a:cs typeface="Open Sans"/>
                          <a:sym typeface="Open Sans"/>
                        </a:rPr>
                        <a:t>Multi</a:t>
                      </a:r>
                      <a:endParaRPr>
                        <a:latin typeface="Open Sans"/>
                        <a:ea typeface="Open Sans"/>
                        <a:cs typeface="Open Sans"/>
                        <a:sym typeface="Open Sans"/>
                      </a:endParaRPr>
                    </a:p>
                  </a:txBody>
                  <a:tcPr marL="91425" marR="91425" marT="91425" marB="91425">
                    <a:solidFill>
                      <a:srgbClr val="C2ECF7"/>
                    </a:solidFill>
                  </a:tcPr>
                </a:tc>
                <a:tc>
                  <a:txBody>
                    <a:bodyPr/>
                    <a:lstStyle/>
                    <a:p>
                      <a:pPr marL="0" lvl="0" indent="0" algn="l" rtl="0">
                        <a:spcBef>
                          <a:spcPts val="0"/>
                        </a:spcBef>
                        <a:spcAft>
                          <a:spcPts val="0"/>
                        </a:spcAft>
                        <a:buNone/>
                      </a:pPr>
                      <a:r>
                        <a:rPr lang="en-US">
                          <a:solidFill>
                            <a:schemeClr val="dk1"/>
                          </a:solidFill>
                          <a:latin typeface="Open Sans"/>
                          <a:ea typeface="Open Sans"/>
                          <a:cs typeface="Open Sans"/>
                          <a:sym typeface="Open Sans"/>
                        </a:rPr>
                        <a:t>Deterministic</a:t>
                      </a:r>
                      <a:endParaRPr>
                        <a:latin typeface="Open Sans"/>
                        <a:ea typeface="Open Sans"/>
                        <a:cs typeface="Open Sans"/>
                        <a:sym typeface="Open Sans"/>
                      </a:endParaRPr>
                    </a:p>
                  </a:txBody>
                  <a:tcPr marL="91425" marR="91425" marT="91425" marB="91425">
                    <a:solidFill>
                      <a:srgbClr val="C2ECF7"/>
                    </a:solidFill>
                  </a:tcPr>
                </a:tc>
                <a:tc>
                  <a:txBody>
                    <a:bodyPr/>
                    <a:lstStyle/>
                    <a:p>
                      <a:pPr marL="0" lvl="0" indent="0" algn="l" rtl="0">
                        <a:spcBef>
                          <a:spcPts val="0"/>
                        </a:spcBef>
                        <a:spcAft>
                          <a:spcPts val="0"/>
                        </a:spcAft>
                        <a:buClr>
                          <a:schemeClr val="dk1"/>
                        </a:buClr>
                        <a:buSzPts val="1100"/>
                        <a:buFont typeface="Arial"/>
                        <a:buNone/>
                      </a:pPr>
                      <a:r>
                        <a:rPr lang="en-US">
                          <a:solidFill>
                            <a:schemeClr val="dk1"/>
                          </a:solidFill>
                          <a:latin typeface="Open Sans"/>
                          <a:ea typeface="Open Sans"/>
                          <a:cs typeface="Open Sans"/>
                          <a:sym typeface="Open Sans"/>
                        </a:rPr>
                        <a:t>Sequential</a:t>
                      </a:r>
                      <a:endParaRPr>
                        <a:latin typeface="Open Sans"/>
                        <a:ea typeface="Open Sans"/>
                        <a:cs typeface="Open Sans"/>
                        <a:sym typeface="Open Sans"/>
                      </a:endParaRPr>
                    </a:p>
                  </a:txBody>
                  <a:tcPr marL="91425" marR="91425" marT="91425" marB="91425">
                    <a:solidFill>
                      <a:srgbClr val="C2ECF7"/>
                    </a:solidFill>
                  </a:tcPr>
                </a:tc>
                <a:tc>
                  <a:txBody>
                    <a:bodyPr/>
                    <a:lstStyle/>
                    <a:p>
                      <a:pPr marL="0" lvl="0" indent="0" algn="l" rtl="0">
                        <a:spcBef>
                          <a:spcPts val="0"/>
                        </a:spcBef>
                        <a:spcAft>
                          <a:spcPts val="0"/>
                        </a:spcAft>
                        <a:buNone/>
                      </a:pPr>
                      <a:r>
                        <a:rPr lang="en-US">
                          <a:latin typeface="Open Sans"/>
                          <a:ea typeface="Open Sans"/>
                          <a:cs typeface="Open Sans"/>
                          <a:sym typeface="Open Sans"/>
                        </a:rPr>
                        <a:t>Semi</a:t>
                      </a:r>
                      <a:endParaRPr>
                        <a:latin typeface="Open Sans"/>
                        <a:ea typeface="Open Sans"/>
                        <a:cs typeface="Open Sans"/>
                        <a:sym typeface="Open Sans"/>
                      </a:endParaRPr>
                    </a:p>
                  </a:txBody>
                  <a:tcPr marL="91425" marR="91425" marT="91425" marB="91425">
                    <a:solidFill>
                      <a:srgbClr val="C2ECF7"/>
                    </a:solidFill>
                  </a:tcPr>
                </a:tc>
                <a:tc>
                  <a:txBody>
                    <a:bodyPr/>
                    <a:lstStyle/>
                    <a:p>
                      <a:pPr marL="0" lvl="0" indent="0" algn="l" rtl="0">
                        <a:spcBef>
                          <a:spcPts val="0"/>
                        </a:spcBef>
                        <a:spcAft>
                          <a:spcPts val="0"/>
                        </a:spcAft>
                        <a:buClr>
                          <a:schemeClr val="dk1"/>
                        </a:buClr>
                        <a:buSzPts val="1100"/>
                        <a:buFont typeface="Arial"/>
                        <a:buNone/>
                      </a:pPr>
                      <a:r>
                        <a:rPr lang="en-US">
                          <a:solidFill>
                            <a:schemeClr val="dk1"/>
                          </a:solidFill>
                          <a:latin typeface="Open Sans"/>
                          <a:ea typeface="Open Sans"/>
                          <a:cs typeface="Open Sans"/>
                          <a:sym typeface="Open Sans"/>
                        </a:rPr>
                        <a:t>Discrete</a:t>
                      </a:r>
                      <a:endParaRPr>
                        <a:latin typeface="Open Sans"/>
                        <a:ea typeface="Open Sans"/>
                        <a:cs typeface="Open Sans"/>
                        <a:sym typeface="Open Sans"/>
                      </a:endParaRPr>
                    </a:p>
                  </a:txBody>
                  <a:tcPr marL="91425" marR="91425" marT="91425" marB="91425">
                    <a:solidFill>
                      <a:srgbClr val="C2ECF7"/>
                    </a:solidFill>
                  </a:tcPr>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en-US" b="1">
                          <a:latin typeface="Open Sans"/>
                          <a:ea typeface="Open Sans"/>
                          <a:cs typeface="Open Sans"/>
                          <a:sym typeface="Open Sans"/>
                        </a:rPr>
                        <a:t>Poker</a:t>
                      </a:r>
                      <a:endParaRPr b="1">
                        <a:latin typeface="Open Sans"/>
                        <a:ea typeface="Open Sans"/>
                        <a:cs typeface="Open Sans"/>
                        <a:sym typeface="Open Sans"/>
                      </a:endParaRPr>
                    </a:p>
                  </a:txBody>
                  <a:tcPr marL="91425" marR="91425" marT="91425" marB="91425">
                    <a:solidFill>
                      <a:srgbClr val="FFFFFF"/>
                    </a:solidFill>
                  </a:tcPr>
                </a:tc>
                <a:tc>
                  <a:txBody>
                    <a:bodyPr/>
                    <a:lstStyle/>
                    <a:p>
                      <a:pPr marL="0" lvl="0" indent="0" algn="l" rtl="0">
                        <a:spcBef>
                          <a:spcPts val="0"/>
                        </a:spcBef>
                        <a:spcAft>
                          <a:spcPts val="0"/>
                        </a:spcAft>
                        <a:buNone/>
                      </a:pPr>
                      <a:r>
                        <a:rPr lang="en-US">
                          <a:latin typeface="Open Sans"/>
                          <a:ea typeface="Open Sans"/>
                          <a:cs typeface="Open Sans"/>
                          <a:sym typeface="Open Sans"/>
                        </a:rPr>
                        <a:t>Partially</a:t>
                      </a:r>
                      <a:endParaRPr>
                        <a:latin typeface="Open Sans"/>
                        <a:ea typeface="Open Sans"/>
                        <a:cs typeface="Open Sans"/>
                        <a:sym typeface="Open Sans"/>
                      </a:endParaRPr>
                    </a:p>
                  </a:txBody>
                  <a:tcPr marL="91425" marR="91425" marT="91425" marB="91425">
                    <a:solidFill>
                      <a:srgbClr val="FFFFFF"/>
                    </a:solidFill>
                  </a:tcPr>
                </a:tc>
                <a:tc>
                  <a:txBody>
                    <a:bodyPr/>
                    <a:lstStyle/>
                    <a:p>
                      <a:pPr marL="0" lvl="0" indent="0" algn="l" rtl="0">
                        <a:spcBef>
                          <a:spcPts val="0"/>
                        </a:spcBef>
                        <a:spcAft>
                          <a:spcPts val="0"/>
                        </a:spcAft>
                        <a:buNone/>
                      </a:pPr>
                      <a:r>
                        <a:rPr lang="en-US">
                          <a:latin typeface="Open Sans"/>
                          <a:ea typeface="Open Sans"/>
                          <a:cs typeface="Open Sans"/>
                          <a:sym typeface="Open Sans"/>
                        </a:rPr>
                        <a:t>Multi</a:t>
                      </a:r>
                      <a:endParaRPr>
                        <a:latin typeface="Open Sans"/>
                        <a:ea typeface="Open Sans"/>
                        <a:cs typeface="Open Sans"/>
                        <a:sym typeface="Open Sans"/>
                      </a:endParaRPr>
                    </a:p>
                  </a:txBody>
                  <a:tcPr marL="91425" marR="91425" marT="91425" marB="91425">
                    <a:solidFill>
                      <a:srgbClr val="FFFFFF"/>
                    </a:solidFill>
                  </a:tcPr>
                </a:tc>
                <a:tc>
                  <a:txBody>
                    <a:bodyPr/>
                    <a:lstStyle/>
                    <a:p>
                      <a:pPr marL="0" lvl="0" indent="0" algn="l" rtl="0">
                        <a:spcBef>
                          <a:spcPts val="0"/>
                        </a:spcBef>
                        <a:spcAft>
                          <a:spcPts val="0"/>
                        </a:spcAft>
                        <a:buNone/>
                      </a:pPr>
                      <a:r>
                        <a:rPr lang="en-US">
                          <a:latin typeface="Open Sans"/>
                          <a:ea typeface="Open Sans"/>
                          <a:cs typeface="Open Sans"/>
                          <a:sym typeface="Open Sans"/>
                        </a:rPr>
                        <a:t>Stochastic</a:t>
                      </a:r>
                      <a:endParaRPr>
                        <a:latin typeface="Open Sans"/>
                        <a:ea typeface="Open Sans"/>
                        <a:cs typeface="Open Sans"/>
                        <a:sym typeface="Open Sans"/>
                      </a:endParaRPr>
                    </a:p>
                  </a:txBody>
                  <a:tcPr marL="91425" marR="91425" marT="91425" marB="91425">
                    <a:solidFill>
                      <a:srgbClr val="FFFFFF"/>
                    </a:solidFill>
                  </a:tcPr>
                </a:tc>
                <a:tc>
                  <a:txBody>
                    <a:bodyPr/>
                    <a:lstStyle/>
                    <a:p>
                      <a:pPr marL="0" lvl="0" indent="0" algn="l" rtl="0">
                        <a:spcBef>
                          <a:spcPts val="0"/>
                        </a:spcBef>
                        <a:spcAft>
                          <a:spcPts val="0"/>
                        </a:spcAft>
                        <a:buNone/>
                      </a:pPr>
                      <a:r>
                        <a:rPr lang="en-US">
                          <a:latin typeface="Open Sans"/>
                          <a:ea typeface="Open Sans"/>
                          <a:cs typeface="Open Sans"/>
                          <a:sym typeface="Open Sans"/>
                        </a:rPr>
                        <a:t>Sequential</a:t>
                      </a:r>
                      <a:endParaRPr>
                        <a:latin typeface="Open Sans"/>
                        <a:ea typeface="Open Sans"/>
                        <a:cs typeface="Open Sans"/>
                        <a:sym typeface="Open Sans"/>
                      </a:endParaRPr>
                    </a:p>
                  </a:txBody>
                  <a:tcPr marL="91425" marR="91425" marT="91425" marB="91425">
                    <a:solidFill>
                      <a:srgbClr val="FFFFFF"/>
                    </a:solidFill>
                  </a:tcPr>
                </a:tc>
                <a:tc>
                  <a:txBody>
                    <a:bodyPr/>
                    <a:lstStyle/>
                    <a:p>
                      <a:pPr marL="0" lvl="0" indent="0" algn="l" rtl="0">
                        <a:spcBef>
                          <a:spcPts val="0"/>
                        </a:spcBef>
                        <a:spcAft>
                          <a:spcPts val="0"/>
                        </a:spcAft>
                        <a:buNone/>
                      </a:pPr>
                      <a:r>
                        <a:rPr lang="en-US">
                          <a:latin typeface="Open Sans"/>
                          <a:ea typeface="Open Sans"/>
                          <a:cs typeface="Open Sans"/>
                          <a:sym typeface="Open Sans"/>
                        </a:rPr>
                        <a:t>Static</a:t>
                      </a:r>
                      <a:endParaRPr>
                        <a:latin typeface="Open Sans"/>
                        <a:ea typeface="Open Sans"/>
                        <a:cs typeface="Open Sans"/>
                        <a:sym typeface="Open Sans"/>
                      </a:endParaRPr>
                    </a:p>
                  </a:txBody>
                  <a:tcPr marL="91425" marR="91425" marT="91425" marB="91425">
                    <a:solidFill>
                      <a:srgbClr val="FFFFFF"/>
                    </a:solidFill>
                  </a:tcPr>
                </a:tc>
                <a:tc>
                  <a:txBody>
                    <a:bodyPr/>
                    <a:lstStyle/>
                    <a:p>
                      <a:pPr marL="0" lvl="0" indent="0" algn="l" rtl="0">
                        <a:spcBef>
                          <a:spcPts val="0"/>
                        </a:spcBef>
                        <a:spcAft>
                          <a:spcPts val="0"/>
                        </a:spcAft>
                        <a:buNone/>
                      </a:pPr>
                      <a:r>
                        <a:rPr lang="en-US">
                          <a:latin typeface="Open Sans"/>
                          <a:ea typeface="Open Sans"/>
                          <a:cs typeface="Open Sans"/>
                          <a:sym typeface="Open Sans"/>
                        </a:rPr>
                        <a:t>Discrete</a:t>
                      </a:r>
                      <a:endParaRPr>
                        <a:latin typeface="Open Sans"/>
                        <a:ea typeface="Open Sans"/>
                        <a:cs typeface="Open Sans"/>
                        <a:sym typeface="Open Sans"/>
                      </a:endParaRPr>
                    </a:p>
                  </a:txBody>
                  <a:tcPr marL="91425" marR="91425" marT="91425" marB="91425">
                    <a:solidFill>
                      <a:srgbClr val="FFFFFF"/>
                    </a:solidFill>
                  </a:tcPr>
                </a:tc>
                <a:extLst>
                  <a:ext uri="{0D108BD9-81ED-4DB2-BD59-A6C34878D82A}">
                    <a16:rowId xmlns:a16="http://schemas.microsoft.com/office/drawing/2014/main" val="10003"/>
                  </a:ext>
                </a:extLst>
              </a:tr>
              <a:tr h="381000">
                <a:tc>
                  <a:txBody>
                    <a:bodyPr/>
                    <a:lstStyle/>
                    <a:p>
                      <a:pPr marL="0" lvl="0" indent="0" algn="l" rtl="0">
                        <a:spcBef>
                          <a:spcPts val="0"/>
                        </a:spcBef>
                        <a:spcAft>
                          <a:spcPts val="0"/>
                        </a:spcAft>
                        <a:buNone/>
                      </a:pPr>
                      <a:r>
                        <a:rPr lang="en-US" b="1">
                          <a:latin typeface="Open Sans"/>
                          <a:ea typeface="Open Sans"/>
                          <a:cs typeface="Open Sans"/>
                          <a:sym typeface="Open Sans"/>
                        </a:rPr>
                        <a:t>Backgammon</a:t>
                      </a:r>
                      <a:endParaRPr b="1">
                        <a:latin typeface="Open Sans"/>
                        <a:ea typeface="Open Sans"/>
                        <a:cs typeface="Open Sans"/>
                        <a:sym typeface="Open Sans"/>
                      </a:endParaRPr>
                    </a:p>
                  </a:txBody>
                  <a:tcPr marL="91425" marR="91425" marT="91425" marB="91425">
                    <a:solidFill>
                      <a:srgbClr val="FFFFFF"/>
                    </a:solidFill>
                  </a:tcPr>
                </a:tc>
                <a:tc>
                  <a:txBody>
                    <a:bodyPr/>
                    <a:lstStyle/>
                    <a:p>
                      <a:pPr marL="0" lvl="0" indent="0" algn="l" rtl="0">
                        <a:spcBef>
                          <a:spcPts val="0"/>
                        </a:spcBef>
                        <a:spcAft>
                          <a:spcPts val="0"/>
                        </a:spcAft>
                        <a:buNone/>
                      </a:pPr>
                      <a:r>
                        <a:rPr lang="en-US">
                          <a:latin typeface="Open Sans"/>
                          <a:ea typeface="Open Sans"/>
                          <a:cs typeface="Open Sans"/>
                          <a:sym typeface="Open Sans"/>
                        </a:rPr>
                        <a:t>Fully</a:t>
                      </a:r>
                      <a:endParaRPr>
                        <a:latin typeface="Open Sans"/>
                        <a:ea typeface="Open Sans"/>
                        <a:cs typeface="Open Sans"/>
                        <a:sym typeface="Open Sans"/>
                      </a:endParaRPr>
                    </a:p>
                  </a:txBody>
                  <a:tcPr marL="91425" marR="91425" marT="91425" marB="91425">
                    <a:solidFill>
                      <a:srgbClr val="FFFFFF"/>
                    </a:solidFill>
                  </a:tcPr>
                </a:tc>
                <a:tc>
                  <a:txBody>
                    <a:bodyPr/>
                    <a:lstStyle/>
                    <a:p>
                      <a:pPr marL="0" lvl="0" indent="0" algn="l" rtl="0">
                        <a:spcBef>
                          <a:spcPts val="0"/>
                        </a:spcBef>
                        <a:spcAft>
                          <a:spcPts val="0"/>
                        </a:spcAft>
                        <a:buNone/>
                      </a:pPr>
                      <a:r>
                        <a:rPr lang="en-US">
                          <a:latin typeface="Open Sans"/>
                          <a:ea typeface="Open Sans"/>
                          <a:cs typeface="Open Sans"/>
                          <a:sym typeface="Open Sans"/>
                        </a:rPr>
                        <a:t>Multi</a:t>
                      </a:r>
                      <a:endParaRPr>
                        <a:latin typeface="Open Sans"/>
                        <a:ea typeface="Open Sans"/>
                        <a:cs typeface="Open Sans"/>
                        <a:sym typeface="Open Sans"/>
                      </a:endParaRPr>
                    </a:p>
                  </a:txBody>
                  <a:tcPr marL="91425" marR="91425" marT="91425" marB="91425">
                    <a:solidFill>
                      <a:srgbClr val="FFFFFF"/>
                    </a:solidFill>
                  </a:tcPr>
                </a:tc>
                <a:tc>
                  <a:txBody>
                    <a:bodyPr/>
                    <a:lstStyle/>
                    <a:p>
                      <a:pPr marL="0" lvl="0" indent="0" algn="l" rtl="0">
                        <a:spcBef>
                          <a:spcPts val="0"/>
                        </a:spcBef>
                        <a:spcAft>
                          <a:spcPts val="0"/>
                        </a:spcAft>
                        <a:buNone/>
                      </a:pPr>
                      <a:r>
                        <a:rPr lang="en-US">
                          <a:latin typeface="Open Sans"/>
                          <a:ea typeface="Open Sans"/>
                          <a:cs typeface="Open Sans"/>
                          <a:sym typeface="Open Sans"/>
                        </a:rPr>
                        <a:t>Stochastic</a:t>
                      </a:r>
                      <a:endParaRPr>
                        <a:latin typeface="Open Sans"/>
                        <a:ea typeface="Open Sans"/>
                        <a:cs typeface="Open Sans"/>
                        <a:sym typeface="Open Sans"/>
                      </a:endParaRPr>
                    </a:p>
                  </a:txBody>
                  <a:tcPr marL="91425" marR="91425" marT="91425" marB="91425">
                    <a:solidFill>
                      <a:srgbClr val="FFFFFF"/>
                    </a:solidFill>
                  </a:tcPr>
                </a:tc>
                <a:tc>
                  <a:txBody>
                    <a:bodyPr/>
                    <a:lstStyle/>
                    <a:p>
                      <a:pPr marL="0" lvl="0" indent="0" algn="l" rtl="0">
                        <a:spcBef>
                          <a:spcPts val="0"/>
                        </a:spcBef>
                        <a:spcAft>
                          <a:spcPts val="0"/>
                        </a:spcAft>
                        <a:buNone/>
                      </a:pPr>
                      <a:r>
                        <a:rPr lang="en-US">
                          <a:latin typeface="Open Sans"/>
                          <a:ea typeface="Open Sans"/>
                          <a:cs typeface="Open Sans"/>
                          <a:sym typeface="Open Sans"/>
                        </a:rPr>
                        <a:t>Sequential</a:t>
                      </a:r>
                      <a:endParaRPr>
                        <a:latin typeface="Open Sans"/>
                        <a:ea typeface="Open Sans"/>
                        <a:cs typeface="Open Sans"/>
                        <a:sym typeface="Open Sans"/>
                      </a:endParaRPr>
                    </a:p>
                  </a:txBody>
                  <a:tcPr marL="91425" marR="91425" marT="91425" marB="91425">
                    <a:solidFill>
                      <a:srgbClr val="FFFFFF"/>
                    </a:solidFill>
                  </a:tcPr>
                </a:tc>
                <a:tc>
                  <a:txBody>
                    <a:bodyPr/>
                    <a:lstStyle/>
                    <a:p>
                      <a:pPr marL="0" lvl="0" indent="0" algn="l" rtl="0">
                        <a:spcBef>
                          <a:spcPts val="0"/>
                        </a:spcBef>
                        <a:spcAft>
                          <a:spcPts val="0"/>
                        </a:spcAft>
                        <a:buNone/>
                      </a:pPr>
                      <a:r>
                        <a:rPr lang="en-US">
                          <a:latin typeface="Open Sans"/>
                          <a:ea typeface="Open Sans"/>
                          <a:cs typeface="Open Sans"/>
                          <a:sym typeface="Open Sans"/>
                        </a:rPr>
                        <a:t>Static</a:t>
                      </a:r>
                      <a:endParaRPr>
                        <a:latin typeface="Open Sans"/>
                        <a:ea typeface="Open Sans"/>
                        <a:cs typeface="Open Sans"/>
                        <a:sym typeface="Open Sans"/>
                      </a:endParaRPr>
                    </a:p>
                  </a:txBody>
                  <a:tcPr marL="91425" marR="91425" marT="91425" marB="91425">
                    <a:solidFill>
                      <a:srgbClr val="FFFFFF"/>
                    </a:solidFill>
                  </a:tcPr>
                </a:tc>
                <a:tc>
                  <a:txBody>
                    <a:bodyPr/>
                    <a:lstStyle/>
                    <a:p>
                      <a:pPr marL="0" lvl="0" indent="0" algn="l" rtl="0">
                        <a:spcBef>
                          <a:spcPts val="0"/>
                        </a:spcBef>
                        <a:spcAft>
                          <a:spcPts val="0"/>
                        </a:spcAft>
                        <a:buNone/>
                      </a:pPr>
                      <a:r>
                        <a:rPr lang="en-US">
                          <a:latin typeface="Open Sans"/>
                          <a:ea typeface="Open Sans"/>
                          <a:cs typeface="Open Sans"/>
                          <a:sym typeface="Open Sans"/>
                        </a:rPr>
                        <a:t>Discrete</a:t>
                      </a:r>
                      <a:endParaRPr>
                        <a:latin typeface="Open Sans"/>
                        <a:ea typeface="Open Sans"/>
                        <a:cs typeface="Open Sans"/>
                        <a:sym typeface="Open Sans"/>
                      </a:endParaRPr>
                    </a:p>
                  </a:txBody>
                  <a:tcPr marL="91425" marR="91425" marT="91425" marB="91425">
                    <a:solidFill>
                      <a:srgbClr val="FFFFFF"/>
                    </a:solidFill>
                  </a:tcPr>
                </a:tc>
                <a:extLst>
                  <a:ext uri="{0D108BD9-81ED-4DB2-BD59-A6C34878D82A}">
                    <a16:rowId xmlns:a16="http://schemas.microsoft.com/office/drawing/2014/main" val="10004"/>
                  </a:ext>
                </a:extLst>
              </a:tr>
              <a:tr h="381000">
                <a:tc>
                  <a:txBody>
                    <a:bodyPr/>
                    <a:lstStyle/>
                    <a:p>
                      <a:pPr marL="0" lvl="0" indent="0" algn="l" rtl="0">
                        <a:spcBef>
                          <a:spcPts val="0"/>
                        </a:spcBef>
                        <a:spcAft>
                          <a:spcPts val="0"/>
                        </a:spcAft>
                        <a:buNone/>
                      </a:pPr>
                      <a:r>
                        <a:rPr lang="en-US" b="1">
                          <a:latin typeface="Open Sans"/>
                          <a:ea typeface="Open Sans"/>
                          <a:cs typeface="Open Sans"/>
                          <a:sym typeface="Open Sans"/>
                        </a:rPr>
                        <a:t>Taxi driving</a:t>
                      </a:r>
                      <a:endParaRPr b="1">
                        <a:latin typeface="Open Sans"/>
                        <a:ea typeface="Open Sans"/>
                        <a:cs typeface="Open Sans"/>
                        <a:sym typeface="Open Sans"/>
                      </a:endParaRPr>
                    </a:p>
                  </a:txBody>
                  <a:tcPr marL="91425" marR="91425" marT="91425" marB="91425">
                    <a:solidFill>
                      <a:srgbClr val="C2ECF7"/>
                    </a:solidFill>
                  </a:tcPr>
                </a:tc>
                <a:tc>
                  <a:txBody>
                    <a:bodyPr/>
                    <a:lstStyle/>
                    <a:p>
                      <a:pPr marL="0" lvl="0" indent="0" algn="l" rtl="0">
                        <a:spcBef>
                          <a:spcPts val="0"/>
                        </a:spcBef>
                        <a:spcAft>
                          <a:spcPts val="0"/>
                        </a:spcAft>
                        <a:buClr>
                          <a:schemeClr val="dk1"/>
                        </a:buClr>
                        <a:buSzPts val="1100"/>
                        <a:buFont typeface="Arial"/>
                        <a:buNone/>
                      </a:pPr>
                      <a:r>
                        <a:rPr lang="en-US">
                          <a:solidFill>
                            <a:schemeClr val="dk1"/>
                          </a:solidFill>
                          <a:latin typeface="Open Sans"/>
                          <a:ea typeface="Open Sans"/>
                          <a:cs typeface="Open Sans"/>
                          <a:sym typeface="Open Sans"/>
                        </a:rPr>
                        <a:t>Partially</a:t>
                      </a:r>
                      <a:endParaRPr>
                        <a:latin typeface="Open Sans"/>
                        <a:ea typeface="Open Sans"/>
                        <a:cs typeface="Open Sans"/>
                        <a:sym typeface="Open Sans"/>
                      </a:endParaRPr>
                    </a:p>
                  </a:txBody>
                  <a:tcPr marL="91425" marR="91425" marT="91425" marB="91425">
                    <a:solidFill>
                      <a:srgbClr val="C2ECF7"/>
                    </a:solidFill>
                  </a:tcPr>
                </a:tc>
                <a:tc>
                  <a:txBody>
                    <a:bodyPr/>
                    <a:lstStyle/>
                    <a:p>
                      <a:pPr marL="0" lvl="0" indent="0" algn="l" rtl="0">
                        <a:spcBef>
                          <a:spcPts val="0"/>
                        </a:spcBef>
                        <a:spcAft>
                          <a:spcPts val="0"/>
                        </a:spcAft>
                        <a:buNone/>
                      </a:pPr>
                      <a:r>
                        <a:rPr lang="en-US">
                          <a:latin typeface="Open Sans"/>
                          <a:ea typeface="Open Sans"/>
                          <a:cs typeface="Open Sans"/>
                          <a:sym typeface="Open Sans"/>
                        </a:rPr>
                        <a:t>Multi</a:t>
                      </a:r>
                      <a:endParaRPr>
                        <a:latin typeface="Open Sans"/>
                        <a:ea typeface="Open Sans"/>
                        <a:cs typeface="Open Sans"/>
                        <a:sym typeface="Open Sans"/>
                      </a:endParaRPr>
                    </a:p>
                  </a:txBody>
                  <a:tcPr marL="91425" marR="91425" marT="91425" marB="91425">
                    <a:solidFill>
                      <a:srgbClr val="C2ECF7"/>
                    </a:solidFill>
                  </a:tcPr>
                </a:tc>
                <a:tc>
                  <a:txBody>
                    <a:bodyPr/>
                    <a:lstStyle/>
                    <a:p>
                      <a:pPr marL="0" lvl="0" indent="0" algn="l" rtl="0">
                        <a:spcBef>
                          <a:spcPts val="0"/>
                        </a:spcBef>
                        <a:spcAft>
                          <a:spcPts val="0"/>
                        </a:spcAft>
                        <a:buClr>
                          <a:schemeClr val="dk1"/>
                        </a:buClr>
                        <a:buSzPts val="1100"/>
                        <a:buFont typeface="Arial"/>
                        <a:buNone/>
                      </a:pPr>
                      <a:r>
                        <a:rPr lang="en-US">
                          <a:solidFill>
                            <a:schemeClr val="dk1"/>
                          </a:solidFill>
                          <a:latin typeface="Open Sans"/>
                          <a:ea typeface="Open Sans"/>
                          <a:cs typeface="Open Sans"/>
                          <a:sym typeface="Open Sans"/>
                        </a:rPr>
                        <a:t>Stochastic</a:t>
                      </a:r>
                      <a:endParaRPr>
                        <a:latin typeface="Open Sans"/>
                        <a:ea typeface="Open Sans"/>
                        <a:cs typeface="Open Sans"/>
                        <a:sym typeface="Open Sans"/>
                      </a:endParaRPr>
                    </a:p>
                  </a:txBody>
                  <a:tcPr marL="91425" marR="91425" marT="91425" marB="91425">
                    <a:solidFill>
                      <a:srgbClr val="C2ECF7"/>
                    </a:solidFill>
                  </a:tcPr>
                </a:tc>
                <a:tc>
                  <a:txBody>
                    <a:bodyPr/>
                    <a:lstStyle/>
                    <a:p>
                      <a:pPr marL="0" lvl="0" indent="0" algn="l" rtl="0">
                        <a:spcBef>
                          <a:spcPts val="0"/>
                        </a:spcBef>
                        <a:spcAft>
                          <a:spcPts val="0"/>
                        </a:spcAft>
                        <a:buClr>
                          <a:schemeClr val="dk1"/>
                        </a:buClr>
                        <a:buSzPts val="1100"/>
                        <a:buFont typeface="Arial"/>
                        <a:buNone/>
                      </a:pPr>
                      <a:r>
                        <a:rPr lang="en-US">
                          <a:solidFill>
                            <a:schemeClr val="dk1"/>
                          </a:solidFill>
                          <a:latin typeface="Open Sans"/>
                          <a:ea typeface="Open Sans"/>
                          <a:cs typeface="Open Sans"/>
                          <a:sym typeface="Open Sans"/>
                        </a:rPr>
                        <a:t>Sequential</a:t>
                      </a:r>
                      <a:endParaRPr>
                        <a:latin typeface="Open Sans"/>
                        <a:ea typeface="Open Sans"/>
                        <a:cs typeface="Open Sans"/>
                        <a:sym typeface="Open Sans"/>
                      </a:endParaRPr>
                    </a:p>
                  </a:txBody>
                  <a:tcPr marL="91425" marR="91425" marT="91425" marB="91425">
                    <a:solidFill>
                      <a:srgbClr val="C2ECF7"/>
                    </a:solidFill>
                  </a:tcPr>
                </a:tc>
                <a:tc>
                  <a:txBody>
                    <a:bodyPr/>
                    <a:lstStyle/>
                    <a:p>
                      <a:pPr marL="0" lvl="0" indent="0" algn="l" rtl="0">
                        <a:spcBef>
                          <a:spcPts val="0"/>
                        </a:spcBef>
                        <a:spcAft>
                          <a:spcPts val="0"/>
                        </a:spcAft>
                        <a:buNone/>
                      </a:pPr>
                      <a:r>
                        <a:rPr lang="en-US">
                          <a:latin typeface="Open Sans"/>
                          <a:ea typeface="Open Sans"/>
                          <a:cs typeface="Open Sans"/>
                          <a:sym typeface="Open Sans"/>
                        </a:rPr>
                        <a:t>Dynamic</a:t>
                      </a:r>
                      <a:endParaRPr>
                        <a:latin typeface="Open Sans"/>
                        <a:ea typeface="Open Sans"/>
                        <a:cs typeface="Open Sans"/>
                        <a:sym typeface="Open Sans"/>
                      </a:endParaRPr>
                    </a:p>
                  </a:txBody>
                  <a:tcPr marL="91425" marR="91425" marT="91425" marB="91425">
                    <a:solidFill>
                      <a:srgbClr val="C2ECF7"/>
                    </a:solidFill>
                  </a:tcPr>
                </a:tc>
                <a:tc>
                  <a:txBody>
                    <a:bodyPr/>
                    <a:lstStyle/>
                    <a:p>
                      <a:pPr marL="0" lvl="0" indent="0" algn="l" rtl="0">
                        <a:spcBef>
                          <a:spcPts val="0"/>
                        </a:spcBef>
                        <a:spcAft>
                          <a:spcPts val="0"/>
                        </a:spcAft>
                        <a:buNone/>
                      </a:pPr>
                      <a:r>
                        <a:rPr lang="en-US">
                          <a:latin typeface="Open Sans"/>
                          <a:ea typeface="Open Sans"/>
                          <a:cs typeface="Open Sans"/>
                          <a:sym typeface="Open Sans"/>
                        </a:rPr>
                        <a:t>Continuous</a:t>
                      </a:r>
                      <a:endParaRPr>
                        <a:latin typeface="Open Sans"/>
                        <a:ea typeface="Open Sans"/>
                        <a:cs typeface="Open Sans"/>
                        <a:sym typeface="Open Sans"/>
                      </a:endParaRPr>
                    </a:p>
                  </a:txBody>
                  <a:tcPr marL="91425" marR="91425" marT="91425" marB="91425">
                    <a:solidFill>
                      <a:srgbClr val="C2ECF7"/>
                    </a:solidFill>
                  </a:tcPr>
                </a:tc>
                <a:extLst>
                  <a:ext uri="{0D108BD9-81ED-4DB2-BD59-A6C34878D82A}">
                    <a16:rowId xmlns:a16="http://schemas.microsoft.com/office/drawing/2014/main" val="10005"/>
                  </a:ext>
                </a:extLst>
              </a:tr>
              <a:tr h="381000">
                <a:tc>
                  <a:txBody>
                    <a:bodyPr/>
                    <a:lstStyle/>
                    <a:p>
                      <a:pPr marL="0" lvl="0" indent="0" algn="l" rtl="0">
                        <a:spcBef>
                          <a:spcPts val="0"/>
                        </a:spcBef>
                        <a:spcAft>
                          <a:spcPts val="0"/>
                        </a:spcAft>
                        <a:buNone/>
                      </a:pPr>
                      <a:r>
                        <a:rPr lang="en-US" b="1">
                          <a:latin typeface="Open Sans"/>
                          <a:ea typeface="Open Sans"/>
                          <a:cs typeface="Open Sans"/>
                          <a:sym typeface="Open Sans"/>
                        </a:rPr>
                        <a:t>Medical diagnosis</a:t>
                      </a:r>
                      <a:endParaRPr b="1">
                        <a:latin typeface="Open Sans"/>
                        <a:ea typeface="Open Sans"/>
                        <a:cs typeface="Open Sans"/>
                        <a:sym typeface="Open Sans"/>
                      </a:endParaRPr>
                    </a:p>
                  </a:txBody>
                  <a:tcPr marL="91425" marR="91425" marT="91425" marB="91425">
                    <a:solidFill>
                      <a:srgbClr val="C2ECF7"/>
                    </a:solidFill>
                  </a:tcPr>
                </a:tc>
                <a:tc>
                  <a:txBody>
                    <a:bodyPr/>
                    <a:lstStyle/>
                    <a:p>
                      <a:pPr marL="0" lvl="0" indent="0" algn="l" rtl="0">
                        <a:spcBef>
                          <a:spcPts val="0"/>
                        </a:spcBef>
                        <a:spcAft>
                          <a:spcPts val="0"/>
                        </a:spcAft>
                        <a:buClr>
                          <a:schemeClr val="dk1"/>
                        </a:buClr>
                        <a:buSzPts val="1100"/>
                        <a:buFont typeface="Arial"/>
                        <a:buNone/>
                      </a:pPr>
                      <a:r>
                        <a:rPr lang="en-US">
                          <a:solidFill>
                            <a:schemeClr val="dk1"/>
                          </a:solidFill>
                          <a:latin typeface="Open Sans"/>
                          <a:ea typeface="Open Sans"/>
                          <a:cs typeface="Open Sans"/>
                          <a:sym typeface="Open Sans"/>
                        </a:rPr>
                        <a:t>Partially</a:t>
                      </a:r>
                      <a:endParaRPr>
                        <a:latin typeface="Open Sans"/>
                        <a:ea typeface="Open Sans"/>
                        <a:cs typeface="Open Sans"/>
                        <a:sym typeface="Open Sans"/>
                      </a:endParaRPr>
                    </a:p>
                  </a:txBody>
                  <a:tcPr marL="91425" marR="91425" marT="91425" marB="91425">
                    <a:solidFill>
                      <a:srgbClr val="C2ECF7"/>
                    </a:solidFill>
                  </a:tcPr>
                </a:tc>
                <a:tc>
                  <a:txBody>
                    <a:bodyPr/>
                    <a:lstStyle/>
                    <a:p>
                      <a:pPr marL="0" lvl="0" indent="0" algn="l" rtl="0">
                        <a:spcBef>
                          <a:spcPts val="0"/>
                        </a:spcBef>
                        <a:spcAft>
                          <a:spcPts val="0"/>
                        </a:spcAft>
                        <a:buNone/>
                      </a:pPr>
                      <a:r>
                        <a:rPr lang="en-US">
                          <a:latin typeface="Open Sans"/>
                          <a:ea typeface="Open Sans"/>
                          <a:cs typeface="Open Sans"/>
                          <a:sym typeface="Open Sans"/>
                        </a:rPr>
                        <a:t>Single</a:t>
                      </a:r>
                      <a:endParaRPr>
                        <a:latin typeface="Open Sans"/>
                        <a:ea typeface="Open Sans"/>
                        <a:cs typeface="Open Sans"/>
                        <a:sym typeface="Open Sans"/>
                      </a:endParaRPr>
                    </a:p>
                  </a:txBody>
                  <a:tcPr marL="91425" marR="91425" marT="91425" marB="91425">
                    <a:solidFill>
                      <a:srgbClr val="C2ECF7"/>
                    </a:solidFill>
                  </a:tcPr>
                </a:tc>
                <a:tc>
                  <a:txBody>
                    <a:bodyPr/>
                    <a:lstStyle/>
                    <a:p>
                      <a:pPr marL="0" lvl="0" indent="0" algn="l" rtl="0">
                        <a:spcBef>
                          <a:spcPts val="0"/>
                        </a:spcBef>
                        <a:spcAft>
                          <a:spcPts val="0"/>
                        </a:spcAft>
                        <a:buClr>
                          <a:schemeClr val="dk1"/>
                        </a:buClr>
                        <a:buSzPts val="1100"/>
                        <a:buFont typeface="Arial"/>
                        <a:buNone/>
                      </a:pPr>
                      <a:r>
                        <a:rPr lang="en-US">
                          <a:solidFill>
                            <a:schemeClr val="dk1"/>
                          </a:solidFill>
                          <a:latin typeface="Open Sans"/>
                          <a:ea typeface="Open Sans"/>
                          <a:cs typeface="Open Sans"/>
                          <a:sym typeface="Open Sans"/>
                        </a:rPr>
                        <a:t>Stochastic</a:t>
                      </a:r>
                      <a:endParaRPr>
                        <a:latin typeface="Open Sans"/>
                        <a:ea typeface="Open Sans"/>
                        <a:cs typeface="Open Sans"/>
                        <a:sym typeface="Open Sans"/>
                      </a:endParaRPr>
                    </a:p>
                  </a:txBody>
                  <a:tcPr marL="91425" marR="91425" marT="91425" marB="91425">
                    <a:solidFill>
                      <a:srgbClr val="C2ECF7"/>
                    </a:solidFill>
                  </a:tcPr>
                </a:tc>
                <a:tc>
                  <a:txBody>
                    <a:bodyPr/>
                    <a:lstStyle/>
                    <a:p>
                      <a:pPr marL="0" lvl="0" indent="0" algn="l" rtl="0">
                        <a:spcBef>
                          <a:spcPts val="0"/>
                        </a:spcBef>
                        <a:spcAft>
                          <a:spcPts val="0"/>
                        </a:spcAft>
                        <a:buClr>
                          <a:schemeClr val="dk1"/>
                        </a:buClr>
                        <a:buSzPts val="1100"/>
                        <a:buFont typeface="Arial"/>
                        <a:buNone/>
                      </a:pPr>
                      <a:r>
                        <a:rPr lang="en-US">
                          <a:solidFill>
                            <a:schemeClr val="dk1"/>
                          </a:solidFill>
                          <a:latin typeface="Open Sans"/>
                          <a:ea typeface="Open Sans"/>
                          <a:cs typeface="Open Sans"/>
                          <a:sym typeface="Open Sans"/>
                        </a:rPr>
                        <a:t>Sequential</a:t>
                      </a:r>
                      <a:endParaRPr>
                        <a:latin typeface="Open Sans"/>
                        <a:ea typeface="Open Sans"/>
                        <a:cs typeface="Open Sans"/>
                        <a:sym typeface="Open Sans"/>
                      </a:endParaRPr>
                    </a:p>
                  </a:txBody>
                  <a:tcPr marL="91425" marR="91425" marT="91425" marB="91425">
                    <a:solidFill>
                      <a:srgbClr val="C2ECF7"/>
                    </a:solidFill>
                  </a:tcPr>
                </a:tc>
                <a:tc>
                  <a:txBody>
                    <a:bodyPr/>
                    <a:lstStyle/>
                    <a:p>
                      <a:pPr marL="0" lvl="0" indent="0" algn="l" rtl="0">
                        <a:spcBef>
                          <a:spcPts val="0"/>
                        </a:spcBef>
                        <a:spcAft>
                          <a:spcPts val="0"/>
                        </a:spcAft>
                        <a:buNone/>
                      </a:pPr>
                      <a:r>
                        <a:rPr lang="en-US">
                          <a:latin typeface="Open Sans"/>
                          <a:ea typeface="Open Sans"/>
                          <a:cs typeface="Open Sans"/>
                          <a:sym typeface="Open Sans"/>
                        </a:rPr>
                        <a:t>Dynamic</a:t>
                      </a:r>
                      <a:endParaRPr>
                        <a:latin typeface="Open Sans"/>
                        <a:ea typeface="Open Sans"/>
                        <a:cs typeface="Open Sans"/>
                        <a:sym typeface="Open Sans"/>
                      </a:endParaRPr>
                    </a:p>
                  </a:txBody>
                  <a:tcPr marL="91425" marR="91425" marT="91425" marB="91425">
                    <a:solidFill>
                      <a:srgbClr val="C2ECF7"/>
                    </a:solidFill>
                  </a:tcPr>
                </a:tc>
                <a:tc>
                  <a:txBody>
                    <a:bodyPr/>
                    <a:lstStyle/>
                    <a:p>
                      <a:pPr marL="0" lvl="0" indent="0" algn="l" rtl="0">
                        <a:spcBef>
                          <a:spcPts val="0"/>
                        </a:spcBef>
                        <a:spcAft>
                          <a:spcPts val="0"/>
                        </a:spcAft>
                        <a:buNone/>
                      </a:pPr>
                      <a:r>
                        <a:rPr lang="en-US">
                          <a:latin typeface="Open Sans"/>
                          <a:ea typeface="Open Sans"/>
                          <a:cs typeface="Open Sans"/>
                          <a:sym typeface="Open Sans"/>
                        </a:rPr>
                        <a:t>Continuous</a:t>
                      </a:r>
                      <a:endParaRPr>
                        <a:latin typeface="Open Sans"/>
                        <a:ea typeface="Open Sans"/>
                        <a:cs typeface="Open Sans"/>
                        <a:sym typeface="Open Sans"/>
                      </a:endParaRPr>
                    </a:p>
                  </a:txBody>
                  <a:tcPr marL="91425" marR="91425" marT="91425" marB="91425">
                    <a:solidFill>
                      <a:srgbClr val="C2ECF7"/>
                    </a:solidFill>
                  </a:tcPr>
                </a:tc>
                <a:extLst>
                  <a:ext uri="{0D108BD9-81ED-4DB2-BD59-A6C34878D82A}">
                    <a16:rowId xmlns:a16="http://schemas.microsoft.com/office/drawing/2014/main" val="10006"/>
                  </a:ext>
                </a:extLst>
              </a:tr>
              <a:tr h="381000">
                <a:tc>
                  <a:txBody>
                    <a:bodyPr/>
                    <a:lstStyle/>
                    <a:p>
                      <a:pPr marL="0" lvl="0" indent="0" algn="l" rtl="0">
                        <a:spcBef>
                          <a:spcPts val="0"/>
                        </a:spcBef>
                        <a:spcAft>
                          <a:spcPts val="0"/>
                        </a:spcAft>
                        <a:buNone/>
                      </a:pPr>
                      <a:r>
                        <a:rPr lang="en-US" b="1">
                          <a:latin typeface="Open Sans"/>
                          <a:ea typeface="Open Sans"/>
                          <a:cs typeface="Open Sans"/>
                          <a:sym typeface="Open Sans"/>
                        </a:rPr>
                        <a:t>Image analysis</a:t>
                      </a:r>
                      <a:endParaRPr b="1">
                        <a:latin typeface="Open Sans"/>
                        <a:ea typeface="Open Sans"/>
                        <a:cs typeface="Open Sans"/>
                        <a:sym typeface="Open Sans"/>
                      </a:endParaRPr>
                    </a:p>
                  </a:txBody>
                  <a:tcPr marL="91425" marR="91425" marT="91425" marB="91425">
                    <a:solidFill>
                      <a:srgbClr val="FFFFFF"/>
                    </a:solidFill>
                  </a:tcPr>
                </a:tc>
                <a:tc>
                  <a:txBody>
                    <a:bodyPr/>
                    <a:lstStyle/>
                    <a:p>
                      <a:pPr marL="0" lvl="0" indent="0" algn="l" rtl="0">
                        <a:spcBef>
                          <a:spcPts val="0"/>
                        </a:spcBef>
                        <a:spcAft>
                          <a:spcPts val="0"/>
                        </a:spcAft>
                        <a:buNone/>
                      </a:pPr>
                      <a:r>
                        <a:rPr lang="en-US">
                          <a:latin typeface="Open Sans"/>
                          <a:ea typeface="Open Sans"/>
                          <a:cs typeface="Open Sans"/>
                          <a:sym typeface="Open Sans"/>
                        </a:rPr>
                        <a:t>Fully</a:t>
                      </a:r>
                      <a:endParaRPr>
                        <a:latin typeface="Open Sans"/>
                        <a:ea typeface="Open Sans"/>
                        <a:cs typeface="Open Sans"/>
                        <a:sym typeface="Open Sans"/>
                      </a:endParaRPr>
                    </a:p>
                  </a:txBody>
                  <a:tcPr marL="91425" marR="91425" marT="91425" marB="91425">
                    <a:solidFill>
                      <a:srgbClr val="FFFFFF"/>
                    </a:solidFill>
                  </a:tcPr>
                </a:tc>
                <a:tc>
                  <a:txBody>
                    <a:bodyPr/>
                    <a:lstStyle/>
                    <a:p>
                      <a:pPr marL="0" lvl="0" indent="0" algn="l" rtl="0">
                        <a:spcBef>
                          <a:spcPts val="0"/>
                        </a:spcBef>
                        <a:spcAft>
                          <a:spcPts val="0"/>
                        </a:spcAft>
                        <a:buNone/>
                      </a:pPr>
                      <a:r>
                        <a:rPr lang="en-US">
                          <a:latin typeface="Open Sans"/>
                          <a:ea typeface="Open Sans"/>
                          <a:cs typeface="Open Sans"/>
                          <a:sym typeface="Open Sans"/>
                        </a:rPr>
                        <a:t>Single</a:t>
                      </a:r>
                      <a:endParaRPr>
                        <a:latin typeface="Open Sans"/>
                        <a:ea typeface="Open Sans"/>
                        <a:cs typeface="Open Sans"/>
                        <a:sym typeface="Open Sans"/>
                      </a:endParaRPr>
                    </a:p>
                  </a:txBody>
                  <a:tcPr marL="91425" marR="91425" marT="91425" marB="91425">
                    <a:solidFill>
                      <a:srgbClr val="FFFFFF"/>
                    </a:solidFill>
                  </a:tcPr>
                </a:tc>
                <a:tc>
                  <a:txBody>
                    <a:bodyPr/>
                    <a:lstStyle/>
                    <a:p>
                      <a:pPr marL="0" lvl="0" indent="0" algn="l" rtl="0">
                        <a:spcBef>
                          <a:spcPts val="0"/>
                        </a:spcBef>
                        <a:spcAft>
                          <a:spcPts val="0"/>
                        </a:spcAft>
                        <a:buNone/>
                      </a:pPr>
                      <a:r>
                        <a:rPr lang="en-US">
                          <a:latin typeface="Open Sans"/>
                          <a:ea typeface="Open Sans"/>
                          <a:cs typeface="Open Sans"/>
                          <a:sym typeface="Open Sans"/>
                        </a:rPr>
                        <a:t>Deterministic</a:t>
                      </a:r>
                      <a:endParaRPr>
                        <a:latin typeface="Open Sans"/>
                        <a:ea typeface="Open Sans"/>
                        <a:cs typeface="Open Sans"/>
                        <a:sym typeface="Open Sans"/>
                      </a:endParaRPr>
                    </a:p>
                  </a:txBody>
                  <a:tcPr marL="91425" marR="91425" marT="91425" marB="91425">
                    <a:solidFill>
                      <a:srgbClr val="FFFFFF"/>
                    </a:solidFill>
                  </a:tcPr>
                </a:tc>
                <a:tc>
                  <a:txBody>
                    <a:bodyPr/>
                    <a:lstStyle/>
                    <a:p>
                      <a:pPr marL="0" lvl="0" indent="0" algn="l" rtl="0">
                        <a:spcBef>
                          <a:spcPts val="0"/>
                        </a:spcBef>
                        <a:spcAft>
                          <a:spcPts val="0"/>
                        </a:spcAft>
                        <a:buNone/>
                      </a:pPr>
                      <a:r>
                        <a:rPr lang="en-US">
                          <a:latin typeface="Open Sans"/>
                          <a:ea typeface="Open Sans"/>
                          <a:cs typeface="Open Sans"/>
                          <a:sym typeface="Open Sans"/>
                        </a:rPr>
                        <a:t>Episodic</a:t>
                      </a:r>
                      <a:endParaRPr>
                        <a:latin typeface="Open Sans"/>
                        <a:ea typeface="Open Sans"/>
                        <a:cs typeface="Open Sans"/>
                        <a:sym typeface="Open Sans"/>
                      </a:endParaRPr>
                    </a:p>
                  </a:txBody>
                  <a:tcPr marL="91425" marR="91425" marT="91425" marB="91425">
                    <a:solidFill>
                      <a:srgbClr val="FFFFFF"/>
                    </a:solidFill>
                  </a:tcPr>
                </a:tc>
                <a:tc>
                  <a:txBody>
                    <a:bodyPr/>
                    <a:lstStyle/>
                    <a:p>
                      <a:pPr marL="0" lvl="0" indent="0" algn="l" rtl="0">
                        <a:spcBef>
                          <a:spcPts val="0"/>
                        </a:spcBef>
                        <a:spcAft>
                          <a:spcPts val="0"/>
                        </a:spcAft>
                        <a:buNone/>
                      </a:pPr>
                      <a:r>
                        <a:rPr lang="en-US">
                          <a:latin typeface="Open Sans"/>
                          <a:ea typeface="Open Sans"/>
                          <a:cs typeface="Open Sans"/>
                          <a:sym typeface="Open Sans"/>
                        </a:rPr>
                        <a:t>Semi</a:t>
                      </a:r>
                      <a:endParaRPr>
                        <a:latin typeface="Open Sans"/>
                        <a:ea typeface="Open Sans"/>
                        <a:cs typeface="Open Sans"/>
                        <a:sym typeface="Open Sans"/>
                      </a:endParaRPr>
                    </a:p>
                  </a:txBody>
                  <a:tcPr marL="91425" marR="91425" marT="91425" marB="91425">
                    <a:solidFill>
                      <a:srgbClr val="FFFFFF"/>
                    </a:solidFill>
                  </a:tcPr>
                </a:tc>
                <a:tc>
                  <a:txBody>
                    <a:bodyPr/>
                    <a:lstStyle/>
                    <a:p>
                      <a:pPr marL="0" lvl="0" indent="0" algn="l" rtl="0">
                        <a:spcBef>
                          <a:spcPts val="0"/>
                        </a:spcBef>
                        <a:spcAft>
                          <a:spcPts val="0"/>
                        </a:spcAft>
                        <a:buClr>
                          <a:schemeClr val="dk1"/>
                        </a:buClr>
                        <a:buSzPts val="1100"/>
                        <a:buFont typeface="Arial"/>
                        <a:buNone/>
                      </a:pPr>
                      <a:r>
                        <a:rPr lang="en-US">
                          <a:solidFill>
                            <a:schemeClr val="dk1"/>
                          </a:solidFill>
                          <a:latin typeface="Open Sans"/>
                          <a:ea typeface="Open Sans"/>
                          <a:cs typeface="Open Sans"/>
                          <a:sym typeface="Open Sans"/>
                        </a:rPr>
                        <a:t>Continuous</a:t>
                      </a:r>
                      <a:endParaRPr>
                        <a:latin typeface="Open Sans"/>
                        <a:ea typeface="Open Sans"/>
                        <a:cs typeface="Open Sans"/>
                        <a:sym typeface="Open Sans"/>
                      </a:endParaRPr>
                    </a:p>
                  </a:txBody>
                  <a:tcPr marL="91425" marR="91425" marT="91425" marB="91425">
                    <a:solidFill>
                      <a:srgbClr val="FFFFFF"/>
                    </a:solidFill>
                  </a:tcPr>
                </a:tc>
                <a:extLst>
                  <a:ext uri="{0D108BD9-81ED-4DB2-BD59-A6C34878D82A}">
                    <a16:rowId xmlns:a16="http://schemas.microsoft.com/office/drawing/2014/main" val="10007"/>
                  </a:ext>
                </a:extLst>
              </a:tr>
              <a:tr h="381000">
                <a:tc>
                  <a:txBody>
                    <a:bodyPr/>
                    <a:lstStyle/>
                    <a:p>
                      <a:pPr marL="0" lvl="0" indent="0" algn="l" rtl="0">
                        <a:spcBef>
                          <a:spcPts val="0"/>
                        </a:spcBef>
                        <a:spcAft>
                          <a:spcPts val="0"/>
                        </a:spcAft>
                        <a:buNone/>
                      </a:pPr>
                      <a:r>
                        <a:rPr lang="en-US" b="1">
                          <a:latin typeface="Open Sans"/>
                          <a:ea typeface="Open Sans"/>
                          <a:cs typeface="Open Sans"/>
                          <a:sym typeface="Open Sans"/>
                        </a:rPr>
                        <a:t>Part-picking robot</a:t>
                      </a:r>
                      <a:endParaRPr b="1">
                        <a:latin typeface="Open Sans"/>
                        <a:ea typeface="Open Sans"/>
                        <a:cs typeface="Open Sans"/>
                        <a:sym typeface="Open Sans"/>
                      </a:endParaRPr>
                    </a:p>
                  </a:txBody>
                  <a:tcPr marL="91425" marR="91425" marT="91425" marB="91425">
                    <a:solidFill>
                      <a:srgbClr val="FFFFFF"/>
                    </a:solidFill>
                  </a:tcPr>
                </a:tc>
                <a:tc>
                  <a:txBody>
                    <a:bodyPr/>
                    <a:lstStyle/>
                    <a:p>
                      <a:pPr marL="0" lvl="0" indent="0" algn="l" rtl="0">
                        <a:spcBef>
                          <a:spcPts val="0"/>
                        </a:spcBef>
                        <a:spcAft>
                          <a:spcPts val="0"/>
                        </a:spcAft>
                        <a:buNone/>
                      </a:pPr>
                      <a:r>
                        <a:rPr lang="en-US">
                          <a:latin typeface="Open Sans"/>
                          <a:ea typeface="Open Sans"/>
                          <a:cs typeface="Open Sans"/>
                          <a:sym typeface="Open Sans"/>
                        </a:rPr>
                        <a:t>Partially</a:t>
                      </a:r>
                      <a:endParaRPr>
                        <a:latin typeface="Open Sans"/>
                        <a:ea typeface="Open Sans"/>
                        <a:cs typeface="Open Sans"/>
                        <a:sym typeface="Open Sans"/>
                      </a:endParaRPr>
                    </a:p>
                  </a:txBody>
                  <a:tcPr marL="91425" marR="91425" marT="91425" marB="91425">
                    <a:solidFill>
                      <a:srgbClr val="FFFFFF"/>
                    </a:solidFill>
                  </a:tcPr>
                </a:tc>
                <a:tc>
                  <a:txBody>
                    <a:bodyPr/>
                    <a:lstStyle/>
                    <a:p>
                      <a:pPr marL="0" lvl="0" indent="0" algn="l" rtl="0">
                        <a:spcBef>
                          <a:spcPts val="0"/>
                        </a:spcBef>
                        <a:spcAft>
                          <a:spcPts val="0"/>
                        </a:spcAft>
                        <a:buNone/>
                      </a:pPr>
                      <a:r>
                        <a:rPr lang="en-US">
                          <a:latin typeface="Open Sans"/>
                          <a:ea typeface="Open Sans"/>
                          <a:cs typeface="Open Sans"/>
                          <a:sym typeface="Open Sans"/>
                        </a:rPr>
                        <a:t>Single</a:t>
                      </a:r>
                      <a:endParaRPr>
                        <a:latin typeface="Open Sans"/>
                        <a:ea typeface="Open Sans"/>
                        <a:cs typeface="Open Sans"/>
                        <a:sym typeface="Open Sans"/>
                      </a:endParaRPr>
                    </a:p>
                  </a:txBody>
                  <a:tcPr marL="91425" marR="91425" marT="91425" marB="91425">
                    <a:lnB w="9525" cap="flat" cmpd="sng">
                      <a:solidFill>
                        <a:srgbClr val="9E9E9E"/>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US">
                          <a:latin typeface="Open Sans"/>
                          <a:ea typeface="Open Sans"/>
                          <a:cs typeface="Open Sans"/>
                          <a:sym typeface="Open Sans"/>
                        </a:rPr>
                        <a:t>Stochastic</a:t>
                      </a:r>
                      <a:endParaRPr>
                        <a:latin typeface="Open Sans"/>
                        <a:ea typeface="Open Sans"/>
                        <a:cs typeface="Open Sans"/>
                        <a:sym typeface="Open Sans"/>
                      </a:endParaRPr>
                    </a:p>
                  </a:txBody>
                  <a:tcPr marL="91425" marR="91425" marT="91425" marB="91425">
                    <a:lnB w="9525" cap="flat" cmpd="sng">
                      <a:solidFill>
                        <a:srgbClr val="9E9E9E"/>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US">
                          <a:latin typeface="Open Sans"/>
                          <a:ea typeface="Open Sans"/>
                          <a:cs typeface="Open Sans"/>
                          <a:sym typeface="Open Sans"/>
                        </a:rPr>
                        <a:t>Episodic</a:t>
                      </a:r>
                      <a:endParaRPr>
                        <a:latin typeface="Open Sans"/>
                        <a:ea typeface="Open Sans"/>
                        <a:cs typeface="Open Sans"/>
                        <a:sym typeface="Open Sans"/>
                      </a:endParaRPr>
                    </a:p>
                  </a:txBody>
                  <a:tcPr marL="91425" marR="91425" marT="91425" marB="91425">
                    <a:lnB w="9525" cap="flat" cmpd="sng">
                      <a:solidFill>
                        <a:srgbClr val="9E9E9E"/>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US">
                          <a:latin typeface="Open Sans"/>
                          <a:ea typeface="Open Sans"/>
                          <a:cs typeface="Open Sans"/>
                          <a:sym typeface="Open Sans"/>
                        </a:rPr>
                        <a:t>Dynamic</a:t>
                      </a:r>
                      <a:endParaRPr>
                        <a:latin typeface="Open Sans"/>
                        <a:ea typeface="Open Sans"/>
                        <a:cs typeface="Open Sans"/>
                        <a:sym typeface="Open Sans"/>
                      </a:endParaRPr>
                    </a:p>
                  </a:txBody>
                  <a:tcPr marL="91425" marR="91425" marT="91425" marB="91425">
                    <a:lnB w="9525" cap="flat" cmpd="sng">
                      <a:solidFill>
                        <a:srgbClr val="9E9E9E"/>
                      </a:solidFill>
                      <a:prstDash val="solid"/>
                      <a:round/>
                      <a:headEnd type="none" w="sm" len="sm"/>
                      <a:tailEnd type="none" w="sm" len="sm"/>
                    </a:lnB>
                    <a:solidFill>
                      <a:srgbClr val="FFFFFF"/>
                    </a:solidFill>
                  </a:tcPr>
                </a:tc>
                <a:tc>
                  <a:txBody>
                    <a:bodyPr/>
                    <a:lstStyle/>
                    <a:p>
                      <a:pPr marL="0" lvl="0" indent="0" algn="l" rtl="0">
                        <a:spcBef>
                          <a:spcPts val="0"/>
                        </a:spcBef>
                        <a:spcAft>
                          <a:spcPts val="0"/>
                        </a:spcAft>
                        <a:buClr>
                          <a:schemeClr val="dk1"/>
                        </a:buClr>
                        <a:buSzPts val="1100"/>
                        <a:buFont typeface="Arial"/>
                        <a:buNone/>
                      </a:pPr>
                      <a:r>
                        <a:rPr lang="en-US">
                          <a:solidFill>
                            <a:schemeClr val="dk1"/>
                          </a:solidFill>
                          <a:latin typeface="Open Sans"/>
                          <a:ea typeface="Open Sans"/>
                          <a:cs typeface="Open Sans"/>
                          <a:sym typeface="Open Sans"/>
                        </a:rPr>
                        <a:t>Continuous</a:t>
                      </a:r>
                      <a:endParaRPr>
                        <a:latin typeface="Open Sans"/>
                        <a:ea typeface="Open Sans"/>
                        <a:cs typeface="Open Sans"/>
                        <a:sym typeface="Open Sans"/>
                      </a:endParaRPr>
                    </a:p>
                  </a:txBody>
                  <a:tcPr marL="91425" marR="91425" marT="91425" marB="91425">
                    <a:solidFill>
                      <a:srgbClr val="FFFFFF"/>
                    </a:solidFill>
                  </a:tcPr>
                </a:tc>
                <a:extLst>
                  <a:ext uri="{0D108BD9-81ED-4DB2-BD59-A6C34878D82A}">
                    <a16:rowId xmlns:a16="http://schemas.microsoft.com/office/drawing/2014/main" val="10008"/>
                  </a:ext>
                </a:extLst>
              </a:tr>
              <a:tr h="381000">
                <a:tc>
                  <a:txBody>
                    <a:bodyPr/>
                    <a:lstStyle/>
                    <a:p>
                      <a:pPr marL="0" lvl="0" indent="0" algn="l" rtl="0">
                        <a:spcBef>
                          <a:spcPts val="0"/>
                        </a:spcBef>
                        <a:spcAft>
                          <a:spcPts val="0"/>
                        </a:spcAft>
                        <a:buNone/>
                      </a:pPr>
                      <a:r>
                        <a:rPr lang="en-US" b="1">
                          <a:latin typeface="Open Sans"/>
                          <a:ea typeface="Open Sans"/>
                          <a:cs typeface="Open Sans"/>
                          <a:sym typeface="Open Sans"/>
                        </a:rPr>
                        <a:t>Refinery controller</a:t>
                      </a:r>
                      <a:endParaRPr b="1">
                        <a:latin typeface="Open Sans"/>
                        <a:ea typeface="Open Sans"/>
                        <a:cs typeface="Open Sans"/>
                        <a:sym typeface="Open Sans"/>
                      </a:endParaRPr>
                    </a:p>
                  </a:txBody>
                  <a:tcPr marL="91425" marR="91425" marT="91425" marB="91425">
                    <a:solidFill>
                      <a:srgbClr val="C2ECF7"/>
                    </a:solidFill>
                  </a:tcPr>
                </a:tc>
                <a:tc>
                  <a:txBody>
                    <a:bodyPr/>
                    <a:lstStyle/>
                    <a:p>
                      <a:pPr marL="0" lvl="0" indent="0" algn="l" rtl="0">
                        <a:spcBef>
                          <a:spcPts val="0"/>
                        </a:spcBef>
                        <a:spcAft>
                          <a:spcPts val="0"/>
                        </a:spcAft>
                        <a:buClr>
                          <a:schemeClr val="dk1"/>
                        </a:buClr>
                        <a:buSzPts val="1100"/>
                        <a:buFont typeface="Arial"/>
                        <a:buNone/>
                      </a:pPr>
                      <a:r>
                        <a:rPr lang="en-US">
                          <a:solidFill>
                            <a:schemeClr val="dk1"/>
                          </a:solidFill>
                          <a:latin typeface="Open Sans"/>
                          <a:ea typeface="Open Sans"/>
                          <a:cs typeface="Open Sans"/>
                          <a:sym typeface="Open Sans"/>
                        </a:rPr>
                        <a:t>Partially</a:t>
                      </a:r>
                      <a:endParaRPr>
                        <a:latin typeface="Open Sans"/>
                        <a:ea typeface="Open Sans"/>
                        <a:cs typeface="Open Sans"/>
                        <a:sym typeface="Open Sans"/>
                      </a:endParaRPr>
                    </a:p>
                  </a:txBody>
                  <a:tcPr marL="91425" marR="91425" marT="91425" marB="91425">
                    <a:lnR w="9525" cap="flat" cmpd="sng">
                      <a:solidFill>
                        <a:srgbClr val="9E9E9E"/>
                      </a:solidFill>
                      <a:prstDash val="solid"/>
                      <a:round/>
                      <a:headEnd type="none" w="sm" len="sm"/>
                      <a:tailEnd type="none" w="sm" len="sm"/>
                    </a:lnR>
                    <a:solidFill>
                      <a:srgbClr val="C2ECF7"/>
                    </a:solidFill>
                  </a:tcPr>
                </a:tc>
                <a:tc>
                  <a:txBody>
                    <a:bodyPr/>
                    <a:lstStyle/>
                    <a:p>
                      <a:pPr marL="0" lvl="0" indent="0" algn="l" rtl="0">
                        <a:spcBef>
                          <a:spcPts val="0"/>
                        </a:spcBef>
                        <a:spcAft>
                          <a:spcPts val="0"/>
                        </a:spcAft>
                        <a:buNone/>
                      </a:pPr>
                      <a:r>
                        <a:rPr lang="en-US">
                          <a:latin typeface="Open Sans"/>
                          <a:ea typeface="Open Sans"/>
                          <a:cs typeface="Open Sans"/>
                          <a:sym typeface="Open Sans"/>
                        </a:rPr>
                        <a:t>Single </a:t>
                      </a:r>
                      <a:endParaRPr>
                        <a:latin typeface="Open Sans"/>
                        <a:ea typeface="Open Sans"/>
                        <a:cs typeface="Open Sans"/>
                        <a:sym typeface="Open Sans"/>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C2ECF7"/>
                    </a:solidFill>
                  </a:tcPr>
                </a:tc>
                <a:tc>
                  <a:txBody>
                    <a:bodyPr/>
                    <a:lstStyle/>
                    <a:p>
                      <a:pPr marL="0" lvl="0" indent="0" algn="l" rtl="0">
                        <a:spcBef>
                          <a:spcPts val="0"/>
                        </a:spcBef>
                        <a:spcAft>
                          <a:spcPts val="0"/>
                        </a:spcAft>
                        <a:buNone/>
                      </a:pPr>
                      <a:r>
                        <a:rPr lang="en-US">
                          <a:solidFill>
                            <a:schemeClr val="dk1"/>
                          </a:solidFill>
                          <a:latin typeface="Open Sans"/>
                          <a:ea typeface="Open Sans"/>
                          <a:cs typeface="Open Sans"/>
                          <a:sym typeface="Open Sans"/>
                        </a:rPr>
                        <a:t>Stochastic</a:t>
                      </a:r>
                      <a:endParaRPr>
                        <a:latin typeface="Open Sans"/>
                        <a:ea typeface="Open Sans"/>
                        <a:cs typeface="Open Sans"/>
                        <a:sym typeface="Open Sans"/>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C2ECF7"/>
                    </a:solidFill>
                  </a:tcPr>
                </a:tc>
                <a:tc>
                  <a:txBody>
                    <a:bodyPr/>
                    <a:lstStyle/>
                    <a:p>
                      <a:pPr marL="0" lvl="0" indent="0" algn="l" rtl="0">
                        <a:spcBef>
                          <a:spcPts val="0"/>
                        </a:spcBef>
                        <a:spcAft>
                          <a:spcPts val="0"/>
                        </a:spcAft>
                        <a:buNone/>
                      </a:pPr>
                      <a:r>
                        <a:rPr lang="en-US">
                          <a:solidFill>
                            <a:schemeClr val="dk1"/>
                          </a:solidFill>
                          <a:latin typeface="Open Sans"/>
                          <a:ea typeface="Open Sans"/>
                          <a:cs typeface="Open Sans"/>
                          <a:sym typeface="Open Sans"/>
                        </a:rPr>
                        <a:t>Sequential</a:t>
                      </a:r>
                      <a:endParaRPr>
                        <a:latin typeface="Open Sans"/>
                        <a:ea typeface="Open Sans"/>
                        <a:cs typeface="Open Sans"/>
                        <a:sym typeface="Open Sans"/>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C2ECF7"/>
                    </a:solidFill>
                  </a:tcPr>
                </a:tc>
                <a:tc>
                  <a:txBody>
                    <a:bodyPr/>
                    <a:lstStyle/>
                    <a:p>
                      <a:pPr marL="0" lvl="0" indent="0" algn="l" rtl="0">
                        <a:spcBef>
                          <a:spcPts val="0"/>
                        </a:spcBef>
                        <a:spcAft>
                          <a:spcPts val="0"/>
                        </a:spcAft>
                        <a:buNone/>
                      </a:pPr>
                      <a:r>
                        <a:rPr lang="en-US">
                          <a:latin typeface="Open Sans"/>
                          <a:ea typeface="Open Sans"/>
                          <a:cs typeface="Open Sans"/>
                          <a:sym typeface="Open Sans"/>
                        </a:rPr>
                        <a:t>Dynamic</a:t>
                      </a:r>
                      <a:endParaRPr>
                        <a:latin typeface="Open Sans"/>
                        <a:ea typeface="Open Sans"/>
                        <a:cs typeface="Open Sans"/>
                        <a:sym typeface="Open Sans"/>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C2ECF7"/>
                    </a:solidFill>
                  </a:tcPr>
                </a:tc>
                <a:tc>
                  <a:txBody>
                    <a:bodyPr/>
                    <a:lstStyle/>
                    <a:p>
                      <a:pPr marL="0" lvl="0" indent="0" algn="l" rtl="0">
                        <a:spcBef>
                          <a:spcPts val="0"/>
                        </a:spcBef>
                        <a:spcAft>
                          <a:spcPts val="0"/>
                        </a:spcAft>
                        <a:buClr>
                          <a:schemeClr val="dk1"/>
                        </a:buClr>
                        <a:buSzPts val="1100"/>
                        <a:buFont typeface="Arial"/>
                        <a:buNone/>
                      </a:pPr>
                      <a:r>
                        <a:rPr lang="en-US">
                          <a:solidFill>
                            <a:schemeClr val="dk1"/>
                          </a:solidFill>
                          <a:latin typeface="Open Sans"/>
                          <a:ea typeface="Open Sans"/>
                          <a:cs typeface="Open Sans"/>
                          <a:sym typeface="Open Sans"/>
                        </a:rPr>
                        <a:t>Continuous</a:t>
                      </a:r>
                      <a:endParaRPr>
                        <a:latin typeface="Open Sans"/>
                        <a:ea typeface="Open Sans"/>
                        <a:cs typeface="Open Sans"/>
                        <a:sym typeface="Open Sans"/>
                      </a:endParaRPr>
                    </a:p>
                  </a:txBody>
                  <a:tcPr marL="91425" marR="91425" marT="91425" marB="91425">
                    <a:lnL w="9525" cap="flat" cmpd="sng">
                      <a:solidFill>
                        <a:srgbClr val="9E9E9E"/>
                      </a:solidFill>
                      <a:prstDash val="solid"/>
                      <a:round/>
                      <a:headEnd type="none" w="sm" len="sm"/>
                      <a:tailEnd type="none" w="sm" len="sm"/>
                    </a:lnL>
                    <a:solidFill>
                      <a:srgbClr val="C2ECF7"/>
                    </a:solidFill>
                  </a:tcPr>
                </a:tc>
                <a:extLst>
                  <a:ext uri="{0D108BD9-81ED-4DB2-BD59-A6C34878D82A}">
                    <a16:rowId xmlns:a16="http://schemas.microsoft.com/office/drawing/2014/main" val="10009"/>
                  </a:ext>
                </a:extLst>
              </a:tr>
              <a:tr h="381000">
                <a:tc>
                  <a:txBody>
                    <a:bodyPr/>
                    <a:lstStyle/>
                    <a:p>
                      <a:pPr marL="0" lvl="0" indent="0" algn="l" rtl="0">
                        <a:spcBef>
                          <a:spcPts val="0"/>
                        </a:spcBef>
                        <a:spcAft>
                          <a:spcPts val="0"/>
                        </a:spcAft>
                        <a:buNone/>
                      </a:pPr>
                      <a:r>
                        <a:rPr lang="en-US" b="1">
                          <a:latin typeface="Open Sans"/>
                          <a:ea typeface="Open Sans"/>
                          <a:cs typeface="Open Sans"/>
                          <a:sym typeface="Open Sans"/>
                        </a:rPr>
                        <a:t>Interactive English tutor</a:t>
                      </a:r>
                      <a:endParaRPr b="1">
                        <a:latin typeface="Open Sans"/>
                        <a:ea typeface="Open Sans"/>
                        <a:cs typeface="Open Sans"/>
                        <a:sym typeface="Open Sans"/>
                      </a:endParaRPr>
                    </a:p>
                  </a:txBody>
                  <a:tcPr marL="91425" marR="91425" marT="91425" marB="91425">
                    <a:solidFill>
                      <a:srgbClr val="C2ECF7"/>
                    </a:solidFill>
                  </a:tcPr>
                </a:tc>
                <a:tc>
                  <a:txBody>
                    <a:bodyPr/>
                    <a:lstStyle/>
                    <a:p>
                      <a:pPr marL="0" lvl="0" indent="0" algn="l" rtl="0">
                        <a:spcBef>
                          <a:spcPts val="0"/>
                        </a:spcBef>
                        <a:spcAft>
                          <a:spcPts val="0"/>
                        </a:spcAft>
                        <a:buNone/>
                      </a:pPr>
                      <a:r>
                        <a:rPr lang="en-US">
                          <a:latin typeface="Open Sans"/>
                          <a:ea typeface="Open Sans"/>
                          <a:cs typeface="Open Sans"/>
                          <a:sym typeface="Open Sans"/>
                        </a:rPr>
                        <a:t>Partially</a:t>
                      </a:r>
                      <a:endParaRPr>
                        <a:latin typeface="Open Sans"/>
                        <a:ea typeface="Open Sans"/>
                        <a:cs typeface="Open Sans"/>
                        <a:sym typeface="Open Sans"/>
                      </a:endParaRPr>
                    </a:p>
                  </a:txBody>
                  <a:tcPr marL="91425" marR="91425" marT="91425" marB="91425">
                    <a:lnR w="9525" cap="flat" cmpd="sng">
                      <a:solidFill>
                        <a:srgbClr val="9E9E9E"/>
                      </a:solidFill>
                      <a:prstDash val="solid"/>
                      <a:round/>
                      <a:headEnd type="none" w="sm" len="sm"/>
                      <a:tailEnd type="none" w="sm" len="sm"/>
                    </a:lnR>
                    <a:solidFill>
                      <a:srgbClr val="C2ECF7"/>
                    </a:solidFill>
                  </a:tcPr>
                </a:tc>
                <a:tc>
                  <a:txBody>
                    <a:bodyPr/>
                    <a:lstStyle/>
                    <a:p>
                      <a:pPr marL="0" lvl="0" indent="0" algn="l" rtl="0">
                        <a:spcBef>
                          <a:spcPts val="0"/>
                        </a:spcBef>
                        <a:spcAft>
                          <a:spcPts val="0"/>
                        </a:spcAft>
                        <a:buNone/>
                      </a:pPr>
                      <a:r>
                        <a:rPr lang="en-US">
                          <a:latin typeface="Open Sans"/>
                          <a:ea typeface="Open Sans"/>
                          <a:cs typeface="Open Sans"/>
                          <a:sym typeface="Open Sans"/>
                        </a:rPr>
                        <a:t>Multi</a:t>
                      </a:r>
                      <a:endParaRPr>
                        <a:latin typeface="Open Sans"/>
                        <a:ea typeface="Open Sans"/>
                        <a:cs typeface="Open Sans"/>
                        <a:sym typeface="Open Sans"/>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C2ECF7"/>
                    </a:solidFill>
                  </a:tcPr>
                </a:tc>
                <a:tc>
                  <a:txBody>
                    <a:bodyPr/>
                    <a:lstStyle/>
                    <a:p>
                      <a:pPr marL="0" lvl="0" indent="0" algn="l" rtl="0">
                        <a:spcBef>
                          <a:spcPts val="0"/>
                        </a:spcBef>
                        <a:spcAft>
                          <a:spcPts val="0"/>
                        </a:spcAft>
                        <a:buNone/>
                      </a:pPr>
                      <a:r>
                        <a:rPr lang="en-US">
                          <a:solidFill>
                            <a:schemeClr val="dk1"/>
                          </a:solidFill>
                          <a:latin typeface="Open Sans"/>
                          <a:ea typeface="Open Sans"/>
                          <a:cs typeface="Open Sans"/>
                          <a:sym typeface="Open Sans"/>
                        </a:rPr>
                        <a:t>Stochastic</a:t>
                      </a:r>
                      <a:endParaRPr>
                        <a:latin typeface="Open Sans"/>
                        <a:ea typeface="Open Sans"/>
                        <a:cs typeface="Open Sans"/>
                        <a:sym typeface="Open Sans"/>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C2ECF7"/>
                    </a:solidFill>
                  </a:tcPr>
                </a:tc>
                <a:tc>
                  <a:txBody>
                    <a:bodyPr/>
                    <a:lstStyle/>
                    <a:p>
                      <a:pPr marL="0" lvl="0" indent="0" algn="l" rtl="0">
                        <a:spcBef>
                          <a:spcPts val="0"/>
                        </a:spcBef>
                        <a:spcAft>
                          <a:spcPts val="0"/>
                        </a:spcAft>
                        <a:buNone/>
                      </a:pPr>
                      <a:r>
                        <a:rPr lang="en-US">
                          <a:solidFill>
                            <a:schemeClr val="dk1"/>
                          </a:solidFill>
                          <a:latin typeface="Open Sans"/>
                          <a:ea typeface="Open Sans"/>
                          <a:cs typeface="Open Sans"/>
                          <a:sym typeface="Open Sans"/>
                        </a:rPr>
                        <a:t>Sequential</a:t>
                      </a:r>
                      <a:endParaRPr>
                        <a:latin typeface="Open Sans"/>
                        <a:ea typeface="Open Sans"/>
                        <a:cs typeface="Open Sans"/>
                        <a:sym typeface="Open Sans"/>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C2ECF7"/>
                    </a:solidFill>
                  </a:tcPr>
                </a:tc>
                <a:tc>
                  <a:txBody>
                    <a:bodyPr/>
                    <a:lstStyle/>
                    <a:p>
                      <a:pPr marL="0" lvl="0" indent="0" algn="l" rtl="0">
                        <a:spcBef>
                          <a:spcPts val="0"/>
                        </a:spcBef>
                        <a:spcAft>
                          <a:spcPts val="0"/>
                        </a:spcAft>
                        <a:buNone/>
                      </a:pPr>
                      <a:r>
                        <a:rPr lang="en-US">
                          <a:latin typeface="Open Sans"/>
                          <a:ea typeface="Open Sans"/>
                          <a:cs typeface="Open Sans"/>
                          <a:sym typeface="Open Sans"/>
                        </a:rPr>
                        <a:t>Dynamic</a:t>
                      </a:r>
                      <a:endParaRPr>
                        <a:latin typeface="Open Sans"/>
                        <a:ea typeface="Open Sans"/>
                        <a:cs typeface="Open Sans"/>
                        <a:sym typeface="Open Sans"/>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C2ECF7"/>
                    </a:solidFill>
                  </a:tcPr>
                </a:tc>
                <a:tc>
                  <a:txBody>
                    <a:bodyPr/>
                    <a:lstStyle/>
                    <a:p>
                      <a:pPr marL="0" lvl="0" indent="0" algn="l" rtl="0">
                        <a:spcBef>
                          <a:spcPts val="0"/>
                        </a:spcBef>
                        <a:spcAft>
                          <a:spcPts val="0"/>
                        </a:spcAft>
                        <a:buNone/>
                      </a:pPr>
                      <a:r>
                        <a:rPr lang="en-US">
                          <a:latin typeface="Open Sans"/>
                          <a:ea typeface="Open Sans"/>
                          <a:cs typeface="Open Sans"/>
                          <a:sym typeface="Open Sans"/>
                        </a:rPr>
                        <a:t>Discrete</a:t>
                      </a:r>
                      <a:endParaRPr>
                        <a:latin typeface="Open Sans"/>
                        <a:ea typeface="Open Sans"/>
                        <a:cs typeface="Open Sans"/>
                        <a:sym typeface="Open Sans"/>
                      </a:endParaRPr>
                    </a:p>
                  </a:txBody>
                  <a:tcPr marL="91425" marR="91425" marT="91425" marB="91425">
                    <a:lnL w="9525" cap="flat" cmpd="sng">
                      <a:solidFill>
                        <a:srgbClr val="9E9E9E"/>
                      </a:solidFill>
                      <a:prstDash val="solid"/>
                      <a:round/>
                      <a:headEnd type="none" w="sm" len="sm"/>
                      <a:tailEnd type="none" w="sm" len="sm"/>
                    </a:lnL>
                    <a:solidFill>
                      <a:srgbClr val="C2ECF7"/>
                    </a:solidFill>
                  </a:tcPr>
                </a:tc>
                <a:extLst>
                  <a:ext uri="{0D108BD9-81ED-4DB2-BD59-A6C34878D82A}">
                    <a16:rowId xmlns:a16="http://schemas.microsoft.com/office/drawing/2014/main" val="10010"/>
                  </a:ext>
                </a:extLst>
              </a:tr>
            </a:tbl>
          </a:graphicData>
        </a:graphic>
      </p:graphicFrame>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sp>
        <p:nvSpPr>
          <p:cNvPr id="440" name="Google Shape;440;p38"/>
          <p:cNvSpPr txBox="1">
            <a:spLocks noGrp="1"/>
          </p:cNvSpPr>
          <p:nvPr>
            <p:ph type="title"/>
          </p:nvPr>
        </p:nvSpPr>
        <p:spPr>
          <a:xfrm>
            <a:off x="399673" y="365125"/>
            <a:ext cx="10954200" cy="7722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2800"/>
              <a:buFont typeface="Open Sans"/>
              <a:buNone/>
            </a:pPr>
            <a:r>
              <a:rPr lang="en-US"/>
              <a:t>The Hardest Environment</a:t>
            </a:r>
            <a:endParaRPr sz="3600"/>
          </a:p>
        </p:txBody>
      </p:sp>
      <p:sp>
        <p:nvSpPr>
          <p:cNvPr id="441" name="Google Shape;441;p38"/>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38</a:t>
            </a:fld>
            <a:endParaRPr/>
          </a:p>
        </p:txBody>
      </p:sp>
      <p:sp>
        <p:nvSpPr>
          <p:cNvPr id="442" name="Google Shape;442;p38"/>
          <p:cNvSpPr txBox="1">
            <a:spLocks noGrp="1"/>
          </p:cNvSpPr>
          <p:nvPr>
            <p:ph type="body" idx="4294967295"/>
          </p:nvPr>
        </p:nvSpPr>
        <p:spPr>
          <a:xfrm>
            <a:off x="532600" y="1310100"/>
            <a:ext cx="10363200" cy="31395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000"/>
              <a:buNone/>
            </a:pPr>
            <a:r>
              <a:rPr lang="en-US" sz="2200"/>
              <a:t>The hardest case is:</a:t>
            </a:r>
            <a:endParaRPr sz="2200"/>
          </a:p>
          <a:p>
            <a:pPr marL="685800" lvl="0" indent="0" algn="l" rtl="0">
              <a:lnSpc>
                <a:spcPct val="90000"/>
              </a:lnSpc>
              <a:spcBef>
                <a:spcPts val="500"/>
              </a:spcBef>
              <a:spcAft>
                <a:spcPts val="0"/>
              </a:spcAft>
              <a:buNone/>
            </a:pPr>
            <a:endParaRPr sz="3800"/>
          </a:p>
        </p:txBody>
      </p:sp>
      <p:sp>
        <p:nvSpPr>
          <p:cNvPr id="443" name="Google Shape;443;p38"/>
          <p:cNvSpPr txBox="1"/>
          <p:nvPr/>
        </p:nvSpPr>
        <p:spPr>
          <a:xfrm>
            <a:off x="1101375" y="1911850"/>
            <a:ext cx="2966400" cy="507900"/>
          </a:xfrm>
          <a:prstGeom prst="rect">
            <a:avLst/>
          </a:prstGeom>
          <a:solidFill>
            <a:srgbClr val="FFAE2B"/>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100" b="1">
                <a:latin typeface="Open Sans"/>
                <a:ea typeface="Open Sans"/>
                <a:cs typeface="Open Sans"/>
                <a:sym typeface="Open Sans"/>
              </a:rPr>
              <a:t> CONTINUOUS </a:t>
            </a:r>
            <a:endParaRPr sz="2100" b="1">
              <a:latin typeface="Open Sans"/>
              <a:ea typeface="Open Sans"/>
              <a:cs typeface="Open Sans"/>
              <a:sym typeface="Open Sans"/>
            </a:endParaRPr>
          </a:p>
        </p:txBody>
      </p:sp>
      <p:sp>
        <p:nvSpPr>
          <p:cNvPr id="444" name="Google Shape;444;p38"/>
          <p:cNvSpPr txBox="1"/>
          <p:nvPr/>
        </p:nvSpPr>
        <p:spPr>
          <a:xfrm>
            <a:off x="1101375" y="2631425"/>
            <a:ext cx="4126500" cy="507900"/>
          </a:xfrm>
          <a:prstGeom prst="rect">
            <a:avLst/>
          </a:prstGeom>
          <a:solidFill>
            <a:srgbClr val="FFAE2B"/>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100" b="1">
                <a:latin typeface="Open Sans"/>
                <a:ea typeface="Open Sans"/>
                <a:cs typeface="Open Sans"/>
                <a:sym typeface="Open Sans"/>
              </a:rPr>
              <a:t> PARTIALLY OBSERVABLE </a:t>
            </a:r>
            <a:endParaRPr sz="2100" b="1">
              <a:latin typeface="Open Sans"/>
              <a:ea typeface="Open Sans"/>
              <a:cs typeface="Open Sans"/>
              <a:sym typeface="Open Sans"/>
            </a:endParaRPr>
          </a:p>
        </p:txBody>
      </p:sp>
      <p:sp>
        <p:nvSpPr>
          <p:cNvPr id="445" name="Google Shape;445;p38"/>
          <p:cNvSpPr txBox="1"/>
          <p:nvPr/>
        </p:nvSpPr>
        <p:spPr>
          <a:xfrm>
            <a:off x="1101375" y="3395050"/>
            <a:ext cx="2966400" cy="507900"/>
          </a:xfrm>
          <a:prstGeom prst="rect">
            <a:avLst/>
          </a:prstGeom>
          <a:solidFill>
            <a:srgbClr val="FFAE2B"/>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100" b="1">
                <a:latin typeface="Open Sans"/>
                <a:ea typeface="Open Sans"/>
                <a:cs typeface="Open Sans"/>
                <a:sym typeface="Open Sans"/>
              </a:rPr>
              <a:t> STOCHASTIC </a:t>
            </a:r>
            <a:endParaRPr sz="2100" b="1">
              <a:latin typeface="Open Sans"/>
              <a:ea typeface="Open Sans"/>
              <a:cs typeface="Open Sans"/>
              <a:sym typeface="Open Sans"/>
            </a:endParaRPr>
          </a:p>
        </p:txBody>
      </p:sp>
      <p:sp>
        <p:nvSpPr>
          <p:cNvPr id="446" name="Google Shape;446;p38"/>
          <p:cNvSpPr txBox="1"/>
          <p:nvPr/>
        </p:nvSpPr>
        <p:spPr>
          <a:xfrm>
            <a:off x="1101375" y="4114625"/>
            <a:ext cx="2966400" cy="507900"/>
          </a:xfrm>
          <a:prstGeom prst="rect">
            <a:avLst/>
          </a:prstGeom>
          <a:solidFill>
            <a:srgbClr val="FFAE2B"/>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100" b="1">
                <a:latin typeface="Open Sans"/>
                <a:ea typeface="Open Sans"/>
                <a:cs typeface="Open Sans"/>
                <a:sym typeface="Open Sans"/>
              </a:rPr>
              <a:t>MULTIAGENT</a:t>
            </a:r>
            <a:endParaRPr sz="2100" b="1">
              <a:latin typeface="Open Sans"/>
              <a:ea typeface="Open Sans"/>
              <a:cs typeface="Open Sans"/>
              <a:sym typeface="Open Sans"/>
            </a:endParaRPr>
          </a:p>
        </p:txBody>
      </p:sp>
      <p:sp>
        <p:nvSpPr>
          <p:cNvPr id="447" name="Google Shape;447;p38"/>
          <p:cNvSpPr txBox="1"/>
          <p:nvPr/>
        </p:nvSpPr>
        <p:spPr>
          <a:xfrm>
            <a:off x="1101375" y="4834200"/>
            <a:ext cx="4126500" cy="507900"/>
          </a:xfrm>
          <a:prstGeom prst="rect">
            <a:avLst/>
          </a:prstGeom>
          <a:solidFill>
            <a:srgbClr val="FFAE2B"/>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100" b="1">
                <a:latin typeface="Open Sans"/>
                <a:ea typeface="Open Sans"/>
                <a:cs typeface="Open Sans"/>
                <a:sym typeface="Open Sans"/>
              </a:rPr>
              <a:t> UNKNOWN OUTCOMES </a:t>
            </a:r>
            <a:endParaRPr sz="2100" b="1">
              <a:latin typeface="Open Sans"/>
              <a:ea typeface="Open Sans"/>
              <a:cs typeface="Open Sans"/>
              <a:sym typeface="Open Sans"/>
            </a:endParaRPr>
          </a:p>
        </p:txBody>
      </p:sp>
      <p:sp>
        <p:nvSpPr>
          <p:cNvPr id="448" name="Google Shape;448;p38"/>
          <p:cNvSpPr txBox="1"/>
          <p:nvPr/>
        </p:nvSpPr>
        <p:spPr>
          <a:xfrm>
            <a:off x="12589150" y="1137325"/>
            <a:ext cx="3000000" cy="3165300"/>
          </a:xfrm>
          <a:prstGeom prst="rect">
            <a:avLst/>
          </a:prstGeom>
          <a:noFill/>
          <a:ln>
            <a:noFill/>
          </a:ln>
        </p:spPr>
        <p:txBody>
          <a:bodyPr spcFirstLastPara="1" wrap="square" lIns="91425" tIns="91425" rIns="91425" bIns="91425" anchor="t" anchorCtr="0">
            <a:spAutoFit/>
          </a:bodyPr>
          <a:lstStyle/>
          <a:p>
            <a:pPr marL="685800" lvl="1" indent="-240030" algn="l" rtl="0">
              <a:lnSpc>
                <a:spcPct val="90000"/>
              </a:lnSpc>
              <a:spcBef>
                <a:spcPts val="500"/>
              </a:spcBef>
              <a:spcAft>
                <a:spcPts val="0"/>
              </a:spcAft>
              <a:buClr>
                <a:srgbClr val="C00000"/>
              </a:buClr>
              <a:buSzPts val="2400"/>
              <a:buChar char="•"/>
            </a:pPr>
            <a:r>
              <a:rPr lang="en-US" sz="2400" b="1" i="1">
                <a:solidFill>
                  <a:srgbClr val="C00000"/>
                </a:solidFill>
                <a:latin typeface="Open Sans"/>
                <a:ea typeface="Open Sans"/>
                <a:cs typeface="Open Sans"/>
                <a:sym typeface="Open Sans"/>
              </a:rPr>
              <a:t>Continuous</a:t>
            </a:r>
            <a:endParaRPr sz="2000">
              <a:solidFill>
                <a:schemeClr val="dk1"/>
              </a:solidFill>
              <a:latin typeface="Open Sans"/>
              <a:ea typeface="Open Sans"/>
              <a:cs typeface="Open Sans"/>
              <a:sym typeface="Open Sans"/>
            </a:endParaRPr>
          </a:p>
          <a:p>
            <a:pPr marL="685800" lvl="1" indent="-240030" algn="l" rtl="0">
              <a:lnSpc>
                <a:spcPct val="90000"/>
              </a:lnSpc>
              <a:spcBef>
                <a:spcPts val="500"/>
              </a:spcBef>
              <a:spcAft>
                <a:spcPts val="0"/>
              </a:spcAft>
              <a:buClr>
                <a:srgbClr val="C00000"/>
              </a:buClr>
              <a:buSzPts val="2400"/>
              <a:buChar char="•"/>
            </a:pPr>
            <a:r>
              <a:rPr lang="en-US" sz="2400" b="1" i="1">
                <a:solidFill>
                  <a:srgbClr val="C00000"/>
                </a:solidFill>
                <a:latin typeface="Open Sans"/>
                <a:ea typeface="Open Sans"/>
                <a:cs typeface="Open Sans"/>
                <a:sym typeface="Open Sans"/>
              </a:rPr>
              <a:t>Partially Observable</a:t>
            </a:r>
            <a:endParaRPr sz="2000">
              <a:solidFill>
                <a:schemeClr val="dk1"/>
              </a:solidFill>
              <a:latin typeface="Open Sans"/>
              <a:ea typeface="Open Sans"/>
              <a:cs typeface="Open Sans"/>
              <a:sym typeface="Open Sans"/>
            </a:endParaRPr>
          </a:p>
          <a:p>
            <a:pPr marL="685800" lvl="1" indent="-240030" algn="l" rtl="0">
              <a:lnSpc>
                <a:spcPct val="90000"/>
              </a:lnSpc>
              <a:spcBef>
                <a:spcPts val="500"/>
              </a:spcBef>
              <a:spcAft>
                <a:spcPts val="0"/>
              </a:spcAft>
              <a:buClr>
                <a:srgbClr val="C00000"/>
              </a:buClr>
              <a:buSzPts val="2400"/>
              <a:buChar char="•"/>
            </a:pPr>
            <a:r>
              <a:rPr lang="en-US" sz="2400" b="1" i="1">
                <a:solidFill>
                  <a:srgbClr val="C00000"/>
                </a:solidFill>
                <a:latin typeface="Open Sans"/>
                <a:ea typeface="Open Sans"/>
                <a:cs typeface="Open Sans"/>
                <a:sym typeface="Open Sans"/>
              </a:rPr>
              <a:t>Stochastic</a:t>
            </a:r>
            <a:endParaRPr sz="2000">
              <a:solidFill>
                <a:schemeClr val="dk1"/>
              </a:solidFill>
              <a:latin typeface="Open Sans"/>
              <a:ea typeface="Open Sans"/>
              <a:cs typeface="Open Sans"/>
              <a:sym typeface="Open Sans"/>
            </a:endParaRPr>
          </a:p>
          <a:p>
            <a:pPr marL="685800" lvl="1" indent="-240030" algn="l" rtl="0">
              <a:lnSpc>
                <a:spcPct val="90000"/>
              </a:lnSpc>
              <a:spcBef>
                <a:spcPts val="500"/>
              </a:spcBef>
              <a:spcAft>
                <a:spcPts val="0"/>
              </a:spcAft>
              <a:buClr>
                <a:srgbClr val="C00000"/>
              </a:buClr>
              <a:buSzPts val="2400"/>
              <a:buChar char="•"/>
            </a:pPr>
            <a:r>
              <a:rPr lang="en-US" sz="2400" b="1" i="1">
                <a:solidFill>
                  <a:srgbClr val="C00000"/>
                </a:solidFill>
                <a:latin typeface="Open Sans"/>
                <a:ea typeface="Open Sans"/>
                <a:cs typeface="Open Sans"/>
                <a:sym typeface="Open Sans"/>
              </a:rPr>
              <a:t>Continuous</a:t>
            </a:r>
            <a:endParaRPr sz="2000">
              <a:solidFill>
                <a:schemeClr val="dk1"/>
              </a:solidFill>
              <a:latin typeface="Open Sans"/>
              <a:ea typeface="Open Sans"/>
              <a:cs typeface="Open Sans"/>
              <a:sym typeface="Open Sans"/>
            </a:endParaRPr>
          </a:p>
          <a:p>
            <a:pPr marL="685800" lvl="1" indent="-240030" algn="l" rtl="0">
              <a:lnSpc>
                <a:spcPct val="90000"/>
              </a:lnSpc>
              <a:spcBef>
                <a:spcPts val="500"/>
              </a:spcBef>
              <a:spcAft>
                <a:spcPts val="0"/>
              </a:spcAft>
              <a:buClr>
                <a:srgbClr val="C00000"/>
              </a:buClr>
              <a:buSzPts val="2400"/>
              <a:buChar char="•"/>
            </a:pPr>
            <a:r>
              <a:rPr lang="en-US" sz="2400" b="1" i="1">
                <a:solidFill>
                  <a:srgbClr val="C00000"/>
                </a:solidFill>
                <a:latin typeface="Open Sans"/>
                <a:ea typeface="Open Sans"/>
                <a:cs typeface="Open Sans"/>
                <a:sym typeface="Open Sans"/>
              </a:rPr>
              <a:t>Multiagent</a:t>
            </a:r>
            <a:endParaRPr sz="2400" b="1" i="1">
              <a:solidFill>
                <a:srgbClr val="C00000"/>
              </a:solidFill>
              <a:latin typeface="Open Sans"/>
              <a:ea typeface="Open Sans"/>
              <a:cs typeface="Open Sans"/>
              <a:sym typeface="Open Sans"/>
            </a:endParaRPr>
          </a:p>
          <a:p>
            <a:pPr marL="685800" lvl="1" indent="-240030" algn="l" rtl="0">
              <a:lnSpc>
                <a:spcPct val="90000"/>
              </a:lnSpc>
              <a:spcBef>
                <a:spcPts val="500"/>
              </a:spcBef>
              <a:spcAft>
                <a:spcPts val="0"/>
              </a:spcAft>
              <a:buClr>
                <a:srgbClr val="C00000"/>
              </a:buClr>
              <a:buSzPts val="2400"/>
              <a:buChar char="•"/>
            </a:pPr>
            <a:r>
              <a:rPr lang="en-US" sz="2400" b="1" i="1">
                <a:solidFill>
                  <a:srgbClr val="C00000"/>
                </a:solidFill>
                <a:latin typeface="Open Sans"/>
                <a:ea typeface="Open Sans"/>
                <a:cs typeface="Open Sans"/>
                <a:sym typeface="Open Sans"/>
              </a:rPr>
              <a:t>Unknown Outcomes</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53"/>
        <p:cNvGrpSpPr/>
        <p:nvPr/>
      </p:nvGrpSpPr>
      <p:grpSpPr>
        <a:xfrm>
          <a:off x="0" y="0"/>
          <a:ext cx="0" cy="0"/>
          <a:chOff x="0" y="0"/>
          <a:chExt cx="0" cy="0"/>
        </a:xfrm>
      </p:grpSpPr>
      <p:sp>
        <p:nvSpPr>
          <p:cNvPr id="454" name="Google Shape;454;p39"/>
          <p:cNvSpPr txBox="1">
            <a:spLocks noGrp="1"/>
          </p:cNvSpPr>
          <p:nvPr>
            <p:ph type="title"/>
          </p:nvPr>
        </p:nvSpPr>
        <p:spPr>
          <a:xfrm>
            <a:off x="399673" y="365125"/>
            <a:ext cx="10954200" cy="7722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2800"/>
              <a:buFont typeface="Open Sans"/>
              <a:buNone/>
            </a:pPr>
            <a:r>
              <a:rPr lang="en-US"/>
              <a:t>Environment Restrictions for Now</a:t>
            </a:r>
            <a:endParaRPr/>
          </a:p>
        </p:txBody>
      </p:sp>
      <p:sp>
        <p:nvSpPr>
          <p:cNvPr id="455" name="Google Shape;455;p39"/>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39</a:t>
            </a:fld>
            <a:endParaRPr/>
          </a:p>
        </p:txBody>
      </p:sp>
      <p:sp>
        <p:nvSpPr>
          <p:cNvPr id="456" name="Google Shape;456;p39"/>
          <p:cNvSpPr txBox="1">
            <a:spLocks noGrp="1"/>
          </p:cNvSpPr>
          <p:nvPr>
            <p:ph type="body" idx="4294967295"/>
          </p:nvPr>
        </p:nvSpPr>
        <p:spPr>
          <a:xfrm>
            <a:off x="12937675" y="1868125"/>
            <a:ext cx="4786800" cy="28899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dk1"/>
              </a:buClr>
              <a:buSzPts val="2000"/>
              <a:buNone/>
            </a:pPr>
            <a:r>
              <a:rPr lang="en-US"/>
              <a:t>We will assume environment is</a:t>
            </a:r>
            <a:endParaRPr/>
          </a:p>
          <a:p>
            <a:pPr marL="685800" lvl="1" indent="-228600" algn="l" rtl="0">
              <a:lnSpc>
                <a:spcPct val="100000"/>
              </a:lnSpc>
              <a:spcBef>
                <a:spcPts val="500"/>
              </a:spcBef>
              <a:spcAft>
                <a:spcPts val="0"/>
              </a:spcAft>
              <a:buClr>
                <a:srgbClr val="C00000"/>
              </a:buClr>
              <a:buSzPts val="2400"/>
              <a:buChar char="•"/>
            </a:pPr>
            <a:r>
              <a:rPr lang="en-US" sz="2400" b="1" i="1">
                <a:solidFill>
                  <a:srgbClr val="C00000"/>
                </a:solidFill>
              </a:rPr>
              <a:t>Static</a:t>
            </a:r>
            <a:endParaRPr/>
          </a:p>
          <a:p>
            <a:pPr marL="685800" lvl="1" indent="-228600" algn="l" rtl="0">
              <a:lnSpc>
                <a:spcPct val="100000"/>
              </a:lnSpc>
              <a:spcBef>
                <a:spcPts val="500"/>
              </a:spcBef>
              <a:spcAft>
                <a:spcPts val="0"/>
              </a:spcAft>
              <a:buClr>
                <a:srgbClr val="C00000"/>
              </a:buClr>
              <a:buSzPts val="2400"/>
              <a:buChar char="•"/>
            </a:pPr>
            <a:r>
              <a:rPr lang="en-US" sz="2400" b="1" i="1">
                <a:solidFill>
                  <a:srgbClr val="C00000"/>
                </a:solidFill>
              </a:rPr>
              <a:t>Fully Observable</a:t>
            </a:r>
            <a:endParaRPr/>
          </a:p>
          <a:p>
            <a:pPr marL="685800" lvl="1" indent="-228600" algn="l" rtl="0">
              <a:lnSpc>
                <a:spcPct val="100000"/>
              </a:lnSpc>
              <a:spcBef>
                <a:spcPts val="500"/>
              </a:spcBef>
              <a:spcAft>
                <a:spcPts val="0"/>
              </a:spcAft>
              <a:buClr>
                <a:srgbClr val="C00000"/>
              </a:buClr>
              <a:buSzPts val="2400"/>
              <a:buChar char="•"/>
            </a:pPr>
            <a:r>
              <a:rPr lang="en-US" sz="2400" b="1" i="1">
                <a:solidFill>
                  <a:srgbClr val="C00000"/>
                </a:solidFill>
              </a:rPr>
              <a:t>Deterministic </a:t>
            </a:r>
            <a:endParaRPr/>
          </a:p>
          <a:p>
            <a:pPr marL="685800" lvl="1" indent="-228600" algn="l" rtl="0">
              <a:lnSpc>
                <a:spcPct val="100000"/>
              </a:lnSpc>
              <a:spcBef>
                <a:spcPts val="500"/>
              </a:spcBef>
              <a:spcAft>
                <a:spcPts val="0"/>
              </a:spcAft>
              <a:buClr>
                <a:srgbClr val="C00000"/>
              </a:buClr>
              <a:buSzPts val="2400"/>
              <a:buChar char="•"/>
            </a:pPr>
            <a:r>
              <a:rPr lang="en-US" sz="2400" b="1" i="1">
                <a:solidFill>
                  <a:srgbClr val="C00000"/>
                </a:solidFill>
              </a:rPr>
              <a:t>Discrete</a:t>
            </a:r>
            <a:endParaRPr/>
          </a:p>
          <a:p>
            <a:pPr marL="0" lvl="0" indent="0" algn="l" rtl="0">
              <a:lnSpc>
                <a:spcPct val="100000"/>
              </a:lnSpc>
              <a:spcBef>
                <a:spcPts val="1000"/>
              </a:spcBef>
              <a:spcAft>
                <a:spcPts val="0"/>
              </a:spcAft>
              <a:buClr>
                <a:schemeClr val="dk1"/>
              </a:buClr>
              <a:buSzPts val="3600"/>
              <a:buNone/>
            </a:pPr>
            <a:endParaRPr sz="3600"/>
          </a:p>
        </p:txBody>
      </p:sp>
      <p:sp>
        <p:nvSpPr>
          <p:cNvPr id="457" name="Google Shape;457;p39"/>
          <p:cNvSpPr txBox="1">
            <a:spLocks noGrp="1"/>
          </p:cNvSpPr>
          <p:nvPr>
            <p:ph type="body" idx="4294967295"/>
          </p:nvPr>
        </p:nvSpPr>
        <p:spPr>
          <a:xfrm>
            <a:off x="532600" y="1310100"/>
            <a:ext cx="10363200" cy="31395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000"/>
              <a:buNone/>
            </a:pPr>
            <a:r>
              <a:rPr lang="en-US" sz="2200"/>
              <a:t>We will assume environment is:</a:t>
            </a:r>
            <a:endParaRPr sz="2200"/>
          </a:p>
          <a:p>
            <a:pPr marL="685800" lvl="0" indent="0" algn="l" rtl="0">
              <a:lnSpc>
                <a:spcPct val="90000"/>
              </a:lnSpc>
              <a:spcBef>
                <a:spcPts val="500"/>
              </a:spcBef>
              <a:spcAft>
                <a:spcPts val="0"/>
              </a:spcAft>
              <a:buNone/>
            </a:pPr>
            <a:endParaRPr sz="3800"/>
          </a:p>
        </p:txBody>
      </p:sp>
      <p:sp>
        <p:nvSpPr>
          <p:cNvPr id="458" name="Google Shape;458;p39"/>
          <p:cNvSpPr txBox="1"/>
          <p:nvPr/>
        </p:nvSpPr>
        <p:spPr>
          <a:xfrm>
            <a:off x="1101375" y="1911850"/>
            <a:ext cx="2966400" cy="507900"/>
          </a:xfrm>
          <a:prstGeom prst="rect">
            <a:avLst/>
          </a:prstGeom>
          <a:solidFill>
            <a:srgbClr val="7EDCF6"/>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100" b="1">
                <a:latin typeface="Open Sans"/>
                <a:ea typeface="Open Sans"/>
                <a:cs typeface="Open Sans"/>
                <a:sym typeface="Open Sans"/>
              </a:rPr>
              <a:t> STATIC</a:t>
            </a:r>
            <a:endParaRPr sz="2100" b="1">
              <a:latin typeface="Open Sans"/>
              <a:ea typeface="Open Sans"/>
              <a:cs typeface="Open Sans"/>
              <a:sym typeface="Open Sans"/>
            </a:endParaRPr>
          </a:p>
        </p:txBody>
      </p:sp>
      <p:sp>
        <p:nvSpPr>
          <p:cNvPr id="459" name="Google Shape;459;p39"/>
          <p:cNvSpPr txBox="1"/>
          <p:nvPr/>
        </p:nvSpPr>
        <p:spPr>
          <a:xfrm>
            <a:off x="1101375" y="2631425"/>
            <a:ext cx="4126500" cy="507900"/>
          </a:xfrm>
          <a:prstGeom prst="rect">
            <a:avLst/>
          </a:prstGeom>
          <a:solidFill>
            <a:srgbClr val="7EDCF6"/>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100" b="1">
                <a:latin typeface="Open Sans"/>
                <a:ea typeface="Open Sans"/>
                <a:cs typeface="Open Sans"/>
                <a:sym typeface="Open Sans"/>
              </a:rPr>
              <a:t> FULLY OBSERVABLE </a:t>
            </a:r>
            <a:endParaRPr sz="2100" b="1">
              <a:latin typeface="Open Sans"/>
              <a:ea typeface="Open Sans"/>
              <a:cs typeface="Open Sans"/>
              <a:sym typeface="Open Sans"/>
            </a:endParaRPr>
          </a:p>
        </p:txBody>
      </p:sp>
      <p:sp>
        <p:nvSpPr>
          <p:cNvPr id="460" name="Google Shape;460;p39"/>
          <p:cNvSpPr txBox="1"/>
          <p:nvPr/>
        </p:nvSpPr>
        <p:spPr>
          <a:xfrm>
            <a:off x="1101375" y="3395050"/>
            <a:ext cx="2966400" cy="507900"/>
          </a:xfrm>
          <a:prstGeom prst="rect">
            <a:avLst/>
          </a:prstGeom>
          <a:solidFill>
            <a:srgbClr val="7EDCF6"/>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100" b="1">
                <a:latin typeface="Open Sans"/>
                <a:ea typeface="Open Sans"/>
                <a:cs typeface="Open Sans"/>
                <a:sym typeface="Open Sans"/>
              </a:rPr>
              <a:t> DETERMINISTIC</a:t>
            </a:r>
            <a:endParaRPr sz="2100" b="1">
              <a:latin typeface="Open Sans"/>
              <a:ea typeface="Open Sans"/>
              <a:cs typeface="Open Sans"/>
              <a:sym typeface="Open Sans"/>
            </a:endParaRPr>
          </a:p>
        </p:txBody>
      </p:sp>
      <p:sp>
        <p:nvSpPr>
          <p:cNvPr id="461" name="Google Shape;461;p39"/>
          <p:cNvSpPr txBox="1"/>
          <p:nvPr/>
        </p:nvSpPr>
        <p:spPr>
          <a:xfrm>
            <a:off x="1101375" y="4114625"/>
            <a:ext cx="2966400" cy="507900"/>
          </a:xfrm>
          <a:prstGeom prst="rect">
            <a:avLst/>
          </a:prstGeom>
          <a:solidFill>
            <a:srgbClr val="7EDCF6"/>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100" b="1">
                <a:latin typeface="Open Sans"/>
                <a:ea typeface="Open Sans"/>
                <a:cs typeface="Open Sans"/>
                <a:sym typeface="Open Sans"/>
              </a:rPr>
              <a:t>DISCRETE</a:t>
            </a:r>
            <a:endParaRPr sz="2100" b="1">
              <a:latin typeface="Open Sans"/>
              <a:ea typeface="Open Sans"/>
              <a:cs typeface="Open Sans"/>
              <a:sym typeface="Open Sans"/>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pic>
        <p:nvPicPr>
          <p:cNvPr id="133" name="Google Shape;133;p4"/>
          <p:cNvPicPr preferRelativeResize="0"/>
          <p:nvPr/>
        </p:nvPicPr>
        <p:blipFill rotWithShape="1">
          <a:blip r:embed="rId3">
            <a:alphaModFix/>
          </a:blip>
          <a:srcRect/>
          <a:stretch/>
        </p:blipFill>
        <p:spPr>
          <a:xfrm>
            <a:off x="5345065" y="-70907"/>
            <a:ext cx="6921882" cy="6548770"/>
          </a:xfrm>
          <a:prstGeom prst="rect">
            <a:avLst/>
          </a:prstGeom>
          <a:noFill/>
          <a:ln>
            <a:noFill/>
          </a:ln>
        </p:spPr>
      </p:pic>
      <p:sp>
        <p:nvSpPr>
          <p:cNvPr id="134" name="Google Shape;134;p4"/>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Agents</a:t>
            </a:r>
            <a:endParaRPr/>
          </a:p>
        </p:txBody>
      </p:sp>
      <p:sp>
        <p:nvSpPr>
          <p:cNvPr id="135" name="Google Shape;135;p4"/>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1800"/>
              <a:buFont typeface="Noto Sans Symbols"/>
              <a:buNone/>
            </a:pPr>
            <a:endParaRPr sz="1800"/>
          </a:p>
          <a:p>
            <a:pPr marL="0" lvl="0" indent="0" algn="l" rtl="0">
              <a:lnSpc>
                <a:spcPct val="90000"/>
              </a:lnSpc>
              <a:spcBef>
                <a:spcPts val="1000"/>
              </a:spcBef>
              <a:spcAft>
                <a:spcPts val="0"/>
              </a:spcAft>
              <a:buClr>
                <a:schemeClr val="dk1"/>
              </a:buClr>
              <a:buSzPts val="1800"/>
              <a:buFont typeface="Noto Sans Symbols"/>
              <a:buNone/>
            </a:pPr>
            <a:endParaRPr sz="1800"/>
          </a:p>
          <a:p>
            <a:pPr marL="0" lvl="0" indent="0" algn="l" rtl="0">
              <a:lnSpc>
                <a:spcPct val="90000"/>
              </a:lnSpc>
              <a:spcBef>
                <a:spcPts val="1000"/>
              </a:spcBef>
              <a:spcAft>
                <a:spcPts val="0"/>
              </a:spcAft>
              <a:buClr>
                <a:schemeClr val="dk1"/>
              </a:buClr>
              <a:buSzPts val="1800"/>
              <a:buFont typeface="Noto Sans Symbols"/>
              <a:buNone/>
            </a:pPr>
            <a:endParaRPr sz="1800"/>
          </a:p>
          <a:p>
            <a:pPr marL="0" lvl="0" indent="0" algn="l" rtl="0">
              <a:lnSpc>
                <a:spcPct val="90000"/>
              </a:lnSpc>
              <a:spcBef>
                <a:spcPts val="1000"/>
              </a:spcBef>
              <a:spcAft>
                <a:spcPts val="0"/>
              </a:spcAft>
              <a:buClr>
                <a:schemeClr val="dk1"/>
              </a:buClr>
              <a:buSzPts val="1800"/>
              <a:buNone/>
            </a:pPr>
            <a:endParaRPr sz="1800"/>
          </a:p>
          <a:p>
            <a:pPr marL="0" lvl="0" indent="0" algn="l" rtl="0">
              <a:lnSpc>
                <a:spcPct val="90000"/>
              </a:lnSpc>
              <a:spcBef>
                <a:spcPts val="1000"/>
              </a:spcBef>
              <a:spcAft>
                <a:spcPts val="0"/>
              </a:spcAft>
              <a:buClr>
                <a:schemeClr val="dk1"/>
              </a:buClr>
              <a:buSzPts val="1800"/>
              <a:buNone/>
            </a:pPr>
            <a:endParaRPr sz="1800"/>
          </a:p>
          <a:p>
            <a:pPr marL="0" lvl="0" indent="0" algn="l" rtl="0">
              <a:lnSpc>
                <a:spcPct val="90000"/>
              </a:lnSpc>
              <a:spcBef>
                <a:spcPts val="1000"/>
              </a:spcBef>
              <a:spcAft>
                <a:spcPts val="0"/>
              </a:spcAft>
              <a:buClr>
                <a:schemeClr val="dk1"/>
              </a:buClr>
              <a:buSzPts val="1800"/>
              <a:buNone/>
            </a:pPr>
            <a:endParaRPr sz="1800"/>
          </a:p>
          <a:p>
            <a:pPr marL="0" lvl="0" indent="0" algn="l" rtl="0">
              <a:lnSpc>
                <a:spcPct val="90000"/>
              </a:lnSpc>
              <a:spcBef>
                <a:spcPts val="1000"/>
              </a:spcBef>
              <a:spcAft>
                <a:spcPts val="0"/>
              </a:spcAft>
              <a:buClr>
                <a:schemeClr val="dk1"/>
              </a:buClr>
              <a:buSzPts val="1800"/>
              <a:buNone/>
            </a:pPr>
            <a:endParaRPr sz="1800"/>
          </a:p>
          <a:p>
            <a:pPr marL="0" lvl="0" indent="0" algn="l" rtl="0">
              <a:lnSpc>
                <a:spcPct val="90000"/>
              </a:lnSpc>
              <a:spcBef>
                <a:spcPts val="1000"/>
              </a:spcBef>
              <a:spcAft>
                <a:spcPts val="0"/>
              </a:spcAft>
              <a:buClr>
                <a:schemeClr val="dk1"/>
              </a:buClr>
              <a:buSzPts val="1800"/>
              <a:buNone/>
            </a:pPr>
            <a:endParaRPr sz="1800"/>
          </a:p>
        </p:txBody>
      </p:sp>
      <p:sp>
        <p:nvSpPr>
          <p:cNvPr id="136" name="Google Shape;136;p4"/>
          <p:cNvSpPr txBox="1">
            <a:spLocks noGrp="1"/>
          </p:cNvSpPr>
          <p:nvPr>
            <p:ph type="body" idx="2"/>
          </p:nvPr>
        </p:nvSpPr>
        <p:spPr>
          <a:xfrm>
            <a:off x="399673" y="1625508"/>
            <a:ext cx="4506864" cy="435133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000"/>
              <a:buNone/>
            </a:pPr>
            <a:r>
              <a:rPr lang="en-US"/>
              <a:t>An </a:t>
            </a:r>
            <a:r>
              <a:rPr lang="en-US" b="1"/>
              <a:t>agent</a:t>
            </a:r>
            <a:r>
              <a:rPr lang="en-US"/>
              <a:t> is anything that </a:t>
            </a:r>
            <a:r>
              <a:rPr lang="en-US" b="1"/>
              <a:t>perceives</a:t>
            </a:r>
            <a:r>
              <a:rPr lang="en-US"/>
              <a:t> its environment through </a:t>
            </a:r>
            <a:r>
              <a:rPr lang="en-US" b="1"/>
              <a:t>sensors</a:t>
            </a:r>
            <a:r>
              <a:rPr lang="en-US"/>
              <a:t> and can </a:t>
            </a:r>
            <a:r>
              <a:rPr lang="en-US" b="1"/>
              <a:t>act</a:t>
            </a:r>
            <a:r>
              <a:rPr lang="en-US"/>
              <a:t> on its environment through </a:t>
            </a:r>
            <a:r>
              <a:rPr lang="en-US" b="1"/>
              <a:t>actuators</a:t>
            </a:r>
            <a:endParaRPr/>
          </a:p>
          <a:p>
            <a:pPr marL="0" lvl="0" indent="0" algn="l" rtl="0">
              <a:lnSpc>
                <a:spcPct val="90000"/>
              </a:lnSpc>
              <a:spcBef>
                <a:spcPts val="1000"/>
              </a:spcBef>
              <a:spcAft>
                <a:spcPts val="0"/>
              </a:spcAft>
              <a:buClr>
                <a:schemeClr val="dk1"/>
              </a:buClr>
              <a:buSzPts val="2000"/>
              <a:buNone/>
            </a:pPr>
            <a:endParaRPr/>
          </a:p>
          <a:p>
            <a:pPr marL="0" lvl="0" indent="0" algn="l" rtl="0">
              <a:lnSpc>
                <a:spcPct val="90000"/>
              </a:lnSpc>
              <a:spcBef>
                <a:spcPts val="1000"/>
              </a:spcBef>
              <a:spcAft>
                <a:spcPts val="0"/>
              </a:spcAft>
              <a:buClr>
                <a:schemeClr val="dk1"/>
              </a:buClr>
              <a:buSzPts val="2000"/>
              <a:buNone/>
            </a:pPr>
            <a:r>
              <a:rPr lang="en-US"/>
              <a:t>A </a:t>
            </a:r>
            <a:r>
              <a:rPr lang="en-US" b="1"/>
              <a:t>percept</a:t>
            </a:r>
            <a:r>
              <a:rPr lang="en-US"/>
              <a:t> is the agent’s perceptual inputs at any given instance.</a:t>
            </a:r>
            <a:endParaRPr/>
          </a:p>
        </p:txBody>
      </p:sp>
      <p:sp>
        <p:nvSpPr>
          <p:cNvPr id="137" name="Google Shape;137;p4"/>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solidFill>
                  <a:srgbClr val="000000"/>
                </a:solidFill>
              </a:rPr>
              <a:t>4</a:t>
            </a:fld>
            <a:endParaRPr>
              <a:solidFill>
                <a:srgbClr val="000000"/>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66"/>
        <p:cNvGrpSpPr/>
        <p:nvPr/>
      </p:nvGrpSpPr>
      <p:grpSpPr>
        <a:xfrm>
          <a:off x="0" y="0"/>
          <a:ext cx="0" cy="0"/>
          <a:chOff x="0" y="0"/>
          <a:chExt cx="0" cy="0"/>
        </a:xfrm>
      </p:grpSpPr>
      <p:sp>
        <p:nvSpPr>
          <p:cNvPr id="467" name="Google Shape;467;p40"/>
          <p:cNvSpPr txBox="1">
            <a:spLocks noGrp="1"/>
          </p:cNvSpPr>
          <p:nvPr>
            <p:ph type="title"/>
          </p:nvPr>
        </p:nvSpPr>
        <p:spPr>
          <a:xfrm>
            <a:off x="399673" y="365125"/>
            <a:ext cx="10954200" cy="7722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Reflex agents v. Problem solving agents</a:t>
            </a:r>
            <a:endParaRPr/>
          </a:p>
        </p:txBody>
      </p:sp>
      <p:sp>
        <p:nvSpPr>
          <p:cNvPr id="468" name="Google Shape;468;p40"/>
          <p:cNvSpPr txBox="1">
            <a:spLocks noGrp="1"/>
          </p:cNvSpPr>
          <p:nvPr>
            <p:ph type="body" idx="4294967295"/>
          </p:nvPr>
        </p:nvSpPr>
        <p:spPr>
          <a:xfrm>
            <a:off x="503200" y="1137325"/>
            <a:ext cx="10363200" cy="22098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000"/>
              <a:buNone/>
            </a:pPr>
            <a:r>
              <a:rPr lang="en-US"/>
              <a:t>A simple reflex agent is one that selects an action based on the current percept, and ignores the rest of the percept history.  </a:t>
            </a:r>
            <a:endParaRPr/>
          </a:p>
        </p:txBody>
      </p:sp>
      <p:sp>
        <p:nvSpPr>
          <p:cNvPr id="469" name="Google Shape;469;p40"/>
          <p:cNvSpPr txBox="1">
            <a:spLocks noGrp="1"/>
          </p:cNvSpPr>
          <p:nvPr>
            <p:ph type="body" idx="4294967295"/>
          </p:nvPr>
        </p:nvSpPr>
        <p:spPr>
          <a:xfrm>
            <a:off x="503200" y="3499525"/>
            <a:ext cx="10363200" cy="22098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000"/>
              <a:buNone/>
            </a:pPr>
            <a:r>
              <a:rPr lang="en-US"/>
              <a:t>A problem-solving agent must plan ahead.  It will consider a sequence of actions that form a path to a goal state.  The computational process that it undertakes is called search.</a:t>
            </a:r>
            <a:endParaRPr/>
          </a:p>
        </p:txBody>
      </p:sp>
      <p:pic>
        <p:nvPicPr>
          <p:cNvPr id="470" name="Google Shape;470;p40"/>
          <p:cNvPicPr preferRelativeResize="0"/>
          <p:nvPr/>
        </p:nvPicPr>
        <p:blipFill rotWithShape="1">
          <a:blip r:embed="rId3">
            <a:alphaModFix/>
          </a:blip>
          <a:srcRect/>
          <a:stretch/>
        </p:blipFill>
        <p:spPr>
          <a:xfrm>
            <a:off x="6529247" y="1458000"/>
            <a:ext cx="2117725" cy="2117725"/>
          </a:xfrm>
          <a:prstGeom prst="rect">
            <a:avLst/>
          </a:prstGeom>
          <a:noFill/>
          <a:ln>
            <a:noFill/>
          </a:ln>
        </p:spPr>
      </p:pic>
      <p:pic>
        <p:nvPicPr>
          <p:cNvPr id="471" name="Google Shape;471;p40" descr="92f3-59-600--849e"/>
          <p:cNvPicPr preferRelativeResize="0"/>
          <p:nvPr/>
        </p:nvPicPr>
        <p:blipFill rotWithShape="1">
          <a:blip r:embed="rId4">
            <a:alphaModFix/>
          </a:blip>
          <a:srcRect/>
          <a:stretch/>
        </p:blipFill>
        <p:spPr>
          <a:xfrm>
            <a:off x="5655450" y="4202900"/>
            <a:ext cx="3529534" cy="211772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7" name="Google Shape;477;p41"/>
          <p:cNvSpPr/>
          <p:nvPr/>
        </p:nvSpPr>
        <p:spPr>
          <a:xfrm>
            <a:off x="-44050" y="0"/>
            <a:ext cx="12236100" cy="6477600"/>
          </a:xfrm>
          <a:prstGeom prst="rect">
            <a:avLst/>
          </a:prstGeom>
          <a:solidFill>
            <a:srgbClr val="3706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41"/>
          <p:cNvSpPr txBox="1">
            <a:spLocks noGrp="1"/>
          </p:cNvSpPr>
          <p:nvPr>
            <p:ph type="title"/>
          </p:nvPr>
        </p:nvSpPr>
        <p:spPr>
          <a:xfrm>
            <a:off x="831850" y="1328738"/>
            <a:ext cx="10515600" cy="2852700"/>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accent1"/>
              </a:buClr>
              <a:buSzPts val="6000"/>
              <a:buFont typeface="Open Sans"/>
              <a:buNone/>
            </a:pPr>
            <a:r>
              <a:rPr lang="en-US">
                <a:solidFill>
                  <a:srgbClr val="FFFFFF"/>
                </a:solidFill>
              </a:rPr>
              <a:t>Problem Solving Agents &amp;</a:t>
            </a:r>
            <a:br>
              <a:rPr lang="en-US">
                <a:solidFill>
                  <a:srgbClr val="FFFFFF"/>
                </a:solidFill>
              </a:rPr>
            </a:br>
            <a:r>
              <a:rPr lang="en-US">
                <a:solidFill>
                  <a:srgbClr val="FFFFFF"/>
                </a:solidFill>
              </a:rPr>
              <a:t>Problem Formulation</a:t>
            </a:r>
            <a:endParaRPr>
              <a:solidFill>
                <a:srgbClr val="FFFFFF"/>
              </a:solidFill>
            </a:endParaRPr>
          </a:p>
        </p:txBody>
      </p:sp>
      <p:sp>
        <p:nvSpPr>
          <p:cNvPr id="479" name="Google Shape;479;p41"/>
          <p:cNvSpPr txBox="1">
            <a:spLocks noGrp="1"/>
          </p:cNvSpPr>
          <p:nvPr>
            <p:ph type="body" idx="1"/>
          </p:nvPr>
        </p:nvSpPr>
        <p:spPr>
          <a:xfrm>
            <a:off x="831850" y="4665663"/>
            <a:ext cx="10515600" cy="15003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888888"/>
              </a:buClr>
              <a:buSzPts val="2400"/>
              <a:buNone/>
            </a:pPr>
            <a:r>
              <a:rPr lang="en-US">
                <a:solidFill>
                  <a:srgbClr val="FFFFFF"/>
                </a:solidFill>
              </a:rPr>
              <a:t>AIMA 3.1-3.2</a:t>
            </a:r>
            <a:endParaRPr>
              <a:solidFill>
                <a:srgbClr val="FFFFFF"/>
              </a:solidFill>
            </a:endParaRPr>
          </a:p>
          <a:p>
            <a:pPr marL="0" lvl="0" indent="0" algn="l" rtl="0">
              <a:lnSpc>
                <a:spcPct val="90000"/>
              </a:lnSpc>
              <a:spcBef>
                <a:spcPts val="1000"/>
              </a:spcBef>
              <a:spcAft>
                <a:spcPts val="0"/>
              </a:spcAft>
              <a:buClr>
                <a:srgbClr val="888888"/>
              </a:buClr>
              <a:buSzPts val="2400"/>
              <a:buNone/>
            </a:pPr>
            <a:endParaRPr>
              <a:solidFill>
                <a:srgbClr val="FFFFFF"/>
              </a:solidFill>
            </a:endParaRPr>
          </a:p>
        </p:txBody>
      </p:sp>
      <p:sp>
        <p:nvSpPr>
          <p:cNvPr id="480" name="Google Shape;480;p41"/>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41</a:t>
            </a:fld>
            <a:endParaRPr/>
          </a:p>
        </p:txBody>
      </p:sp>
      <p:cxnSp>
        <p:nvCxnSpPr>
          <p:cNvPr id="481" name="Google Shape;481;p41"/>
          <p:cNvCxnSpPr/>
          <p:nvPr/>
        </p:nvCxnSpPr>
        <p:spPr>
          <a:xfrm rot="10800000">
            <a:off x="981875" y="4415525"/>
            <a:ext cx="9618900" cy="0"/>
          </a:xfrm>
          <a:prstGeom prst="straightConnector1">
            <a:avLst/>
          </a:prstGeom>
          <a:noFill/>
          <a:ln w="19050" cap="flat" cmpd="sng">
            <a:solidFill>
              <a:srgbClr val="FFAE2B"/>
            </a:solidFill>
            <a:prstDash val="solid"/>
            <a:round/>
            <a:headEnd type="none" w="med" len="med"/>
            <a:tailEnd type="none" w="med" len="med"/>
          </a:ln>
        </p:spPr>
      </p:cxn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86"/>
        <p:cNvGrpSpPr/>
        <p:nvPr/>
      </p:nvGrpSpPr>
      <p:grpSpPr>
        <a:xfrm>
          <a:off x="0" y="0"/>
          <a:ext cx="0" cy="0"/>
          <a:chOff x="0" y="0"/>
          <a:chExt cx="0" cy="0"/>
        </a:xfrm>
      </p:grpSpPr>
      <p:pic>
        <p:nvPicPr>
          <p:cNvPr id="487" name="Google Shape;487;p42"/>
          <p:cNvPicPr preferRelativeResize="0"/>
          <p:nvPr/>
        </p:nvPicPr>
        <p:blipFill rotWithShape="1">
          <a:blip r:embed="rId3">
            <a:alphaModFix/>
          </a:blip>
          <a:srcRect/>
          <a:stretch/>
        </p:blipFill>
        <p:spPr>
          <a:xfrm>
            <a:off x="4925547" y="1424641"/>
            <a:ext cx="3473450" cy="2197100"/>
          </a:xfrm>
          <a:prstGeom prst="rect">
            <a:avLst/>
          </a:prstGeom>
          <a:noFill/>
          <a:ln>
            <a:noFill/>
          </a:ln>
        </p:spPr>
      </p:pic>
      <p:sp>
        <p:nvSpPr>
          <p:cNvPr id="488" name="Google Shape;488;p42"/>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Example search problem: 8-puzzle</a:t>
            </a:r>
            <a:endParaRPr/>
          </a:p>
        </p:txBody>
      </p:sp>
      <p:sp>
        <p:nvSpPr>
          <p:cNvPr id="489" name="Google Shape;489;p42"/>
          <p:cNvSpPr txBox="1">
            <a:spLocks noGrp="1"/>
          </p:cNvSpPr>
          <p:nvPr>
            <p:ph type="body" idx="1"/>
          </p:nvPr>
        </p:nvSpPr>
        <p:spPr>
          <a:xfrm>
            <a:off x="1905000" y="1447800"/>
            <a:ext cx="8229600" cy="45720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000"/>
              <a:buNone/>
            </a:pPr>
            <a:r>
              <a:rPr lang="en-US"/>
              <a:t>Formulate </a:t>
            </a:r>
            <a:r>
              <a:rPr lang="en-US" b="1" i="1">
                <a:solidFill>
                  <a:srgbClr val="E69138"/>
                </a:solidFill>
              </a:rPr>
              <a:t>goal</a:t>
            </a:r>
            <a:endParaRPr b="1">
              <a:solidFill>
                <a:srgbClr val="E69138"/>
              </a:solidFill>
            </a:endParaRPr>
          </a:p>
          <a:p>
            <a:pPr marL="685800" lvl="1" indent="-228600" algn="l" rtl="0">
              <a:lnSpc>
                <a:spcPct val="90000"/>
              </a:lnSpc>
              <a:spcBef>
                <a:spcPts val="500"/>
              </a:spcBef>
              <a:spcAft>
                <a:spcPts val="0"/>
              </a:spcAft>
              <a:buClr>
                <a:schemeClr val="dk1"/>
              </a:buClr>
              <a:buSzPts val="2100"/>
              <a:buChar char="•"/>
            </a:pPr>
            <a:r>
              <a:rPr lang="en-US" sz="2100"/>
              <a:t>Pieces to end up </a:t>
            </a:r>
            <a:br>
              <a:rPr lang="en-US" sz="2100"/>
            </a:br>
            <a:r>
              <a:rPr lang="en-US" sz="2100"/>
              <a:t>in order </a:t>
            </a:r>
            <a:br>
              <a:rPr lang="en-US" sz="2100"/>
            </a:br>
            <a:r>
              <a:rPr lang="en-US" sz="2100"/>
              <a:t>as shown…</a:t>
            </a:r>
            <a:endParaRPr/>
          </a:p>
          <a:p>
            <a:pPr marL="685800" lvl="1" indent="-95250" algn="l" rtl="0">
              <a:lnSpc>
                <a:spcPct val="90000"/>
              </a:lnSpc>
              <a:spcBef>
                <a:spcPts val="500"/>
              </a:spcBef>
              <a:spcAft>
                <a:spcPts val="0"/>
              </a:spcAft>
              <a:buClr>
                <a:schemeClr val="dk1"/>
              </a:buClr>
              <a:buSzPts val="2100"/>
              <a:buNone/>
            </a:pPr>
            <a:endParaRPr sz="2100"/>
          </a:p>
          <a:p>
            <a:pPr marL="457200" lvl="1" indent="0" algn="l" rtl="0">
              <a:lnSpc>
                <a:spcPct val="90000"/>
              </a:lnSpc>
              <a:spcBef>
                <a:spcPts val="500"/>
              </a:spcBef>
              <a:spcAft>
                <a:spcPts val="0"/>
              </a:spcAft>
              <a:buClr>
                <a:schemeClr val="dk1"/>
              </a:buClr>
              <a:buSzPts val="2100"/>
              <a:buNone/>
            </a:pPr>
            <a:endParaRPr sz="2100"/>
          </a:p>
          <a:p>
            <a:pPr marL="0" lvl="0" indent="0" algn="l" rtl="0">
              <a:lnSpc>
                <a:spcPct val="90000"/>
              </a:lnSpc>
              <a:spcBef>
                <a:spcPts val="1000"/>
              </a:spcBef>
              <a:spcAft>
                <a:spcPts val="0"/>
              </a:spcAft>
              <a:buClr>
                <a:schemeClr val="dk1"/>
              </a:buClr>
              <a:buSzPts val="2000"/>
              <a:buNone/>
            </a:pPr>
            <a:r>
              <a:rPr lang="en-US"/>
              <a:t>Formulate </a:t>
            </a:r>
            <a:r>
              <a:rPr lang="en-US" b="1" i="1">
                <a:solidFill>
                  <a:srgbClr val="E69138"/>
                </a:solidFill>
              </a:rPr>
              <a:t>search</a:t>
            </a:r>
            <a:r>
              <a:rPr lang="en-US" b="1">
                <a:solidFill>
                  <a:srgbClr val="E69138"/>
                </a:solidFill>
              </a:rPr>
              <a:t> </a:t>
            </a:r>
            <a:r>
              <a:rPr lang="en-US" b="1" i="1">
                <a:solidFill>
                  <a:srgbClr val="E69138"/>
                </a:solidFill>
              </a:rPr>
              <a:t>problem</a:t>
            </a:r>
            <a:endParaRPr b="1">
              <a:solidFill>
                <a:srgbClr val="E69138"/>
              </a:solidFill>
            </a:endParaRPr>
          </a:p>
          <a:p>
            <a:pPr marL="685800" lvl="1" indent="-228600" algn="l" rtl="0">
              <a:lnSpc>
                <a:spcPct val="90000"/>
              </a:lnSpc>
              <a:spcBef>
                <a:spcPts val="500"/>
              </a:spcBef>
              <a:spcAft>
                <a:spcPts val="0"/>
              </a:spcAft>
              <a:buClr>
                <a:schemeClr val="dk1"/>
              </a:buClr>
              <a:buSzPts val="2100"/>
              <a:buChar char="•"/>
            </a:pPr>
            <a:r>
              <a:rPr lang="en-US" sz="2100" b="1" i="1"/>
              <a:t>States: </a:t>
            </a:r>
            <a:r>
              <a:rPr lang="en-US" sz="2100"/>
              <a:t>configurations of the puzzle (9! configurations)</a:t>
            </a:r>
            <a:endParaRPr/>
          </a:p>
          <a:p>
            <a:pPr marL="685800" lvl="1" indent="-228600" algn="l" rtl="0">
              <a:lnSpc>
                <a:spcPct val="90000"/>
              </a:lnSpc>
              <a:spcBef>
                <a:spcPts val="500"/>
              </a:spcBef>
              <a:spcAft>
                <a:spcPts val="0"/>
              </a:spcAft>
              <a:buClr>
                <a:schemeClr val="dk1"/>
              </a:buClr>
              <a:buSzPts val="2100"/>
              <a:buChar char="•"/>
            </a:pPr>
            <a:r>
              <a:rPr lang="en-US" sz="2100" b="1" i="1"/>
              <a:t>Actions</a:t>
            </a:r>
            <a:r>
              <a:rPr lang="en-US" sz="2100"/>
              <a:t>: Move one of the movable pieces (≤4 possible)</a:t>
            </a:r>
            <a:endParaRPr/>
          </a:p>
          <a:p>
            <a:pPr marL="685800" lvl="1" indent="-228600" algn="l" rtl="0">
              <a:lnSpc>
                <a:spcPct val="90000"/>
              </a:lnSpc>
              <a:spcBef>
                <a:spcPts val="500"/>
              </a:spcBef>
              <a:spcAft>
                <a:spcPts val="0"/>
              </a:spcAft>
              <a:buClr>
                <a:schemeClr val="dk1"/>
              </a:buClr>
              <a:buSzPts val="2100"/>
              <a:buChar char="•"/>
            </a:pPr>
            <a:r>
              <a:rPr lang="en-US" sz="2100" b="1" i="1"/>
              <a:t>Performance</a:t>
            </a:r>
            <a:r>
              <a:rPr lang="en-US" sz="2100"/>
              <a:t> </a:t>
            </a:r>
            <a:r>
              <a:rPr lang="en-US" sz="2100" b="1" i="1"/>
              <a:t>measure</a:t>
            </a:r>
            <a:r>
              <a:rPr lang="en-US" sz="2100"/>
              <a:t>: minimize total moves</a:t>
            </a:r>
            <a:endParaRPr/>
          </a:p>
          <a:p>
            <a:pPr marL="685800" lvl="1" indent="-95250" algn="l" rtl="0">
              <a:lnSpc>
                <a:spcPct val="90000"/>
              </a:lnSpc>
              <a:spcBef>
                <a:spcPts val="500"/>
              </a:spcBef>
              <a:spcAft>
                <a:spcPts val="0"/>
              </a:spcAft>
              <a:buClr>
                <a:schemeClr val="dk1"/>
              </a:buClr>
              <a:buSzPts val="2100"/>
              <a:buNone/>
            </a:pPr>
            <a:endParaRPr sz="2100"/>
          </a:p>
          <a:p>
            <a:pPr marL="0" lvl="0" indent="0" algn="l" rtl="0">
              <a:lnSpc>
                <a:spcPct val="90000"/>
              </a:lnSpc>
              <a:spcBef>
                <a:spcPts val="1000"/>
              </a:spcBef>
              <a:spcAft>
                <a:spcPts val="0"/>
              </a:spcAft>
              <a:buClr>
                <a:schemeClr val="dk1"/>
              </a:buClr>
              <a:buSzPts val="2000"/>
              <a:buNone/>
            </a:pPr>
            <a:r>
              <a:rPr lang="en-US"/>
              <a:t>Find </a:t>
            </a:r>
            <a:r>
              <a:rPr lang="en-US" b="1" i="1">
                <a:solidFill>
                  <a:srgbClr val="F6B26B"/>
                </a:solidFill>
              </a:rPr>
              <a:t>solution</a:t>
            </a:r>
            <a:endParaRPr b="1">
              <a:solidFill>
                <a:srgbClr val="F6B26B"/>
              </a:solidFill>
            </a:endParaRPr>
          </a:p>
          <a:p>
            <a:pPr marL="685800" lvl="1" indent="-228600" algn="l" rtl="0">
              <a:lnSpc>
                <a:spcPct val="90000"/>
              </a:lnSpc>
              <a:spcBef>
                <a:spcPts val="500"/>
              </a:spcBef>
              <a:spcAft>
                <a:spcPts val="0"/>
              </a:spcAft>
              <a:buClr>
                <a:schemeClr val="dk1"/>
              </a:buClr>
              <a:buSzPts val="2100"/>
              <a:buChar char="•"/>
            </a:pPr>
            <a:r>
              <a:rPr lang="en-US" sz="2100"/>
              <a:t>Sequence of pieces moved:  3,1,6,3,1,…</a:t>
            </a:r>
            <a:endParaRPr/>
          </a:p>
        </p:txBody>
      </p:sp>
      <p:sp>
        <p:nvSpPr>
          <p:cNvPr id="490" name="Google Shape;490;p42"/>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42</a:t>
            </a:fld>
            <a:endParaRPr/>
          </a:p>
        </p:txBody>
      </p:sp>
      <p:pic>
        <p:nvPicPr>
          <p:cNvPr id="491" name="Google Shape;491;p42" descr="http://ecx.images-amazon.com/images/I/51VwqjAi1UL.jpg"/>
          <p:cNvPicPr preferRelativeResize="0"/>
          <p:nvPr/>
        </p:nvPicPr>
        <p:blipFill rotWithShape="1">
          <a:blip r:embed="rId4">
            <a:alphaModFix/>
          </a:blip>
          <a:srcRect/>
          <a:stretch/>
        </p:blipFill>
        <p:spPr>
          <a:xfrm>
            <a:off x="8991601" y="381000"/>
            <a:ext cx="1562101" cy="15621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grpSp>
        <p:nvGrpSpPr>
          <p:cNvPr id="497" name="Google Shape;497;gbe8d35ab8a_0_0"/>
          <p:cNvGrpSpPr/>
          <p:nvPr/>
        </p:nvGrpSpPr>
        <p:grpSpPr>
          <a:xfrm>
            <a:off x="-19" y="5063847"/>
            <a:ext cx="12191815" cy="45693"/>
            <a:chOff x="685800" y="1794746"/>
            <a:chExt cx="7772418" cy="179400"/>
          </a:xfrm>
        </p:grpSpPr>
        <p:sp>
          <p:nvSpPr>
            <p:cNvPr id="498" name="Google Shape;498;gbe8d35ab8a_0_0"/>
            <p:cNvSpPr/>
            <p:nvPr/>
          </p:nvSpPr>
          <p:spPr>
            <a:xfrm>
              <a:off x="685800" y="1794746"/>
              <a:ext cx="1170900" cy="179400"/>
            </a:xfrm>
            <a:prstGeom prst="rect">
              <a:avLst/>
            </a:prstGeom>
            <a:solidFill>
              <a:srgbClr val="4472C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499" name="Google Shape;499;gbe8d35ab8a_0_0"/>
            <p:cNvSpPr/>
            <p:nvPr/>
          </p:nvSpPr>
          <p:spPr>
            <a:xfrm>
              <a:off x="1856619" y="1794746"/>
              <a:ext cx="2206500" cy="179400"/>
            </a:xfrm>
            <a:prstGeom prst="rect">
              <a:avLst/>
            </a:prstGeom>
            <a:solidFill>
              <a:srgbClr val="4454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Calibri"/>
                <a:ea typeface="Calibri"/>
                <a:cs typeface="Calibri"/>
                <a:sym typeface="Calibri"/>
              </a:endParaRPr>
            </a:p>
          </p:txBody>
        </p:sp>
        <p:sp>
          <p:nvSpPr>
            <p:cNvPr id="500" name="Google Shape;500;gbe8d35ab8a_0_0"/>
            <p:cNvSpPr/>
            <p:nvPr/>
          </p:nvSpPr>
          <p:spPr>
            <a:xfrm>
              <a:off x="4063218" y="1794746"/>
              <a:ext cx="4395000" cy="179400"/>
            </a:xfrm>
            <a:prstGeom prst="rect">
              <a:avLst/>
            </a:prstGeom>
            <a:solidFill>
              <a:srgbClr val="8001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Calibri"/>
                <a:ea typeface="Calibri"/>
                <a:cs typeface="Calibri"/>
                <a:sym typeface="Calibri"/>
              </a:endParaRPr>
            </a:p>
          </p:txBody>
        </p:sp>
      </p:grpSp>
      <p:pic>
        <p:nvPicPr>
          <p:cNvPr id="501" name="Google Shape;501;gbe8d35ab8a_0_0" descr="2-line-bluetext-colorshield.png"/>
          <p:cNvPicPr preferRelativeResize="0"/>
          <p:nvPr/>
        </p:nvPicPr>
        <p:blipFill rotWithShape="1">
          <a:blip r:embed="rId3">
            <a:alphaModFix/>
          </a:blip>
          <a:srcRect r="-160" b="-1905"/>
          <a:stretch/>
        </p:blipFill>
        <p:spPr>
          <a:xfrm>
            <a:off x="3426715" y="1869126"/>
            <a:ext cx="5338569" cy="1981575"/>
          </a:xfrm>
          <a:prstGeom prst="rect">
            <a:avLst/>
          </a:prstGeom>
          <a:noFill/>
          <a:ln>
            <a:noFill/>
          </a:ln>
          <a:effectLst>
            <a:outerShdw blurRad="50800" dist="38100" dir="2700000" algn="tl" rotWithShape="0">
              <a:srgbClr val="000000">
                <a:alpha val="16860"/>
              </a:srgbClr>
            </a:outerShdw>
          </a:effectLst>
        </p:spPr>
      </p:pic>
      <p:sp>
        <p:nvSpPr>
          <p:cNvPr id="502" name="Google Shape;502;gbe8d35ab8a_0_0"/>
          <p:cNvSpPr txBox="1"/>
          <p:nvPr/>
        </p:nvSpPr>
        <p:spPr>
          <a:xfrm>
            <a:off x="3212037" y="5554484"/>
            <a:ext cx="5767800" cy="6462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b="0" i="0">
                <a:solidFill>
                  <a:srgbClr val="662D49"/>
                </a:solidFill>
                <a:latin typeface="Open Sans"/>
                <a:ea typeface="Open Sans"/>
                <a:cs typeface="Open Sans"/>
                <a:sym typeface="Open Sans"/>
              </a:rPr>
              <a:t>Copyright 2022 University of Pennsylvania</a:t>
            </a:r>
            <a:br>
              <a:rPr lang="en-US" sz="1800">
                <a:solidFill>
                  <a:srgbClr val="662D49"/>
                </a:solidFill>
                <a:latin typeface="Open Sans"/>
                <a:ea typeface="Open Sans"/>
                <a:cs typeface="Open Sans"/>
                <a:sym typeface="Open Sans"/>
              </a:rPr>
            </a:br>
            <a:r>
              <a:rPr lang="en-US" sz="1800" b="0" i="0">
                <a:solidFill>
                  <a:srgbClr val="662D49"/>
                </a:solidFill>
                <a:latin typeface="Open Sans"/>
                <a:ea typeface="Open Sans"/>
                <a:cs typeface="Open Sans"/>
                <a:sym typeface="Open Sans"/>
              </a:rPr>
              <a:t>No reproduction or distribution without permission.</a:t>
            </a:r>
            <a:endParaRPr sz="1800">
              <a:solidFill>
                <a:srgbClr val="662D49"/>
              </a:solidFill>
              <a:latin typeface="Open Sans"/>
              <a:ea typeface="Open Sans"/>
              <a:cs typeface="Open Sans"/>
              <a:sym typeface="Open San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Shape 142"/>
        <p:cNvGrpSpPr/>
        <p:nvPr/>
      </p:nvGrpSpPr>
      <p:grpSpPr>
        <a:xfrm>
          <a:off x="0" y="0"/>
          <a:ext cx="0" cy="0"/>
          <a:chOff x="0" y="0"/>
          <a:chExt cx="0" cy="0"/>
        </a:xfrm>
      </p:grpSpPr>
      <p:sp>
        <p:nvSpPr>
          <p:cNvPr id="143" name="Google Shape;143;p5"/>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What about your robot?</a:t>
            </a:r>
            <a:endParaRPr/>
          </a:p>
        </p:txBody>
      </p:sp>
      <p:sp>
        <p:nvSpPr>
          <p:cNvPr id="144" name="Google Shape;144;p5"/>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5</a:t>
            </a:fld>
            <a:endParaRPr/>
          </a:p>
        </p:txBody>
      </p:sp>
      <p:pic>
        <p:nvPicPr>
          <p:cNvPr id="145" name="Google Shape;145;p5"/>
          <p:cNvPicPr preferRelativeResize="0"/>
          <p:nvPr/>
        </p:nvPicPr>
        <p:blipFill rotWithShape="1">
          <a:blip r:embed="rId3">
            <a:alphaModFix/>
          </a:blip>
          <a:srcRect/>
          <a:stretch/>
        </p:blipFill>
        <p:spPr>
          <a:xfrm>
            <a:off x="2438401" y="1349829"/>
            <a:ext cx="3077029" cy="4615543"/>
          </a:xfrm>
          <a:prstGeom prst="rect">
            <a:avLst/>
          </a:prstGeom>
          <a:noFill/>
          <a:ln>
            <a:noFill/>
          </a:ln>
        </p:spPr>
      </p:pic>
      <p:sp>
        <p:nvSpPr>
          <p:cNvPr id="146" name="Google Shape;146;p5"/>
          <p:cNvSpPr/>
          <p:nvPr/>
        </p:nvSpPr>
        <p:spPr>
          <a:xfrm>
            <a:off x="5933813" y="1676400"/>
            <a:ext cx="3621504" cy="4001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b="0" i="0" u="none" strike="noStrike" cap="none">
                <a:solidFill>
                  <a:srgbClr val="3333CC"/>
                </a:solidFill>
                <a:latin typeface="Open Sans"/>
                <a:ea typeface="Open Sans"/>
                <a:cs typeface="Open Sans"/>
                <a:sym typeface="Open Sans"/>
              </a:rPr>
              <a:t>What actuators does it have?</a:t>
            </a:r>
            <a:endParaRPr sz="2000" b="0" i="0" u="none" strike="noStrike" cap="none">
              <a:solidFill>
                <a:schemeClr val="dk1"/>
              </a:solidFill>
              <a:latin typeface="Open Sans"/>
              <a:ea typeface="Open Sans"/>
              <a:cs typeface="Open Sans"/>
              <a:sym typeface="Open Sans"/>
            </a:endParaRPr>
          </a:p>
        </p:txBody>
      </p:sp>
      <p:sp>
        <p:nvSpPr>
          <p:cNvPr id="147" name="Google Shape;147;p5"/>
          <p:cNvSpPr/>
          <p:nvPr/>
        </p:nvSpPr>
        <p:spPr>
          <a:xfrm>
            <a:off x="5933813" y="3753102"/>
            <a:ext cx="3422732" cy="4001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b="0" i="0" u="none" strike="noStrike" cap="none">
                <a:solidFill>
                  <a:srgbClr val="3333CC"/>
                </a:solidFill>
                <a:latin typeface="Open Sans"/>
                <a:ea typeface="Open Sans"/>
                <a:cs typeface="Open Sans"/>
                <a:sym typeface="Open Sans"/>
              </a:rPr>
              <a:t>What sensors does it have?</a:t>
            </a:r>
            <a:endParaRPr sz="2000" b="0" i="0" u="none" strike="noStrike" cap="none">
              <a:solidFill>
                <a:schemeClr val="dk1"/>
              </a:solidFill>
              <a:latin typeface="Open Sans"/>
              <a:ea typeface="Open Sans"/>
              <a:cs typeface="Open Sans"/>
              <a:sym typeface="Open Sans"/>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6"/>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Agents and environments</a:t>
            </a:r>
            <a:endParaRPr/>
          </a:p>
        </p:txBody>
      </p:sp>
      <p:sp>
        <p:nvSpPr>
          <p:cNvPr id="154" name="Google Shape;154;p6"/>
          <p:cNvSpPr txBox="1">
            <a:spLocks noGrp="1"/>
          </p:cNvSpPr>
          <p:nvPr>
            <p:ph type="body" idx="1"/>
          </p:nvPr>
        </p:nvSpPr>
        <p:spPr>
          <a:xfrm>
            <a:off x="399673" y="1348547"/>
            <a:ext cx="10515600" cy="4793836"/>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1800"/>
              <a:buFont typeface="Noto Sans Symbols"/>
              <a:buNone/>
            </a:pPr>
            <a:endParaRPr sz="1800"/>
          </a:p>
          <a:p>
            <a:pPr marL="0" lvl="0" indent="0" algn="l" rtl="0">
              <a:lnSpc>
                <a:spcPct val="90000"/>
              </a:lnSpc>
              <a:spcBef>
                <a:spcPts val="1000"/>
              </a:spcBef>
              <a:spcAft>
                <a:spcPts val="0"/>
              </a:spcAft>
              <a:buClr>
                <a:schemeClr val="dk1"/>
              </a:buClr>
              <a:buSzPts val="1800"/>
              <a:buFont typeface="Noto Sans Symbols"/>
              <a:buNone/>
            </a:pPr>
            <a:endParaRPr sz="1800"/>
          </a:p>
          <a:p>
            <a:pPr marL="0" lvl="0" indent="0" algn="l" rtl="0">
              <a:lnSpc>
                <a:spcPct val="90000"/>
              </a:lnSpc>
              <a:spcBef>
                <a:spcPts val="1000"/>
              </a:spcBef>
              <a:spcAft>
                <a:spcPts val="0"/>
              </a:spcAft>
              <a:buClr>
                <a:schemeClr val="dk1"/>
              </a:buClr>
              <a:buSzPts val="1800"/>
              <a:buFont typeface="Noto Sans Symbols"/>
              <a:buNone/>
            </a:pPr>
            <a:endParaRPr sz="1800"/>
          </a:p>
          <a:p>
            <a:pPr marL="0" lvl="0" indent="0" algn="l" rtl="0">
              <a:lnSpc>
                <a:spcPct val="90000"/>
              </a:lnSpc>
              <a:spcBef>
                <a:spcPts val="1000"/>
              </a:spcBef>
              <a:spcAft>
                <a:spcPts val="0"/>
              </a:spcAft>
              <a:buClr>
                <a:schemeClr val="dk1"/>
              </a:buClr>
              <a:buSzPts val="1800"/>
              <a:buNone/>
            </a:pPr>
            <a:endParaRPr sz="1800"/>
          </a:p>
          <a:p>
            <a:pPr marL="0" lvl="0" indent="0" algn="l" rtl="0">
              <a:lnSpc>
                <a:spcPct val="90000"/>
              </a:lnSpc>
              <a:spcBef>
                <a:spcPts val="1000"/>
              </a:spcBef>
              <a:spcAft>
                <a:spcPts val="0"/>
              </a:spcAft>
              <a:buClr>
                <a:schemeClr val="dk1"/>
              </a:buClr>
              <a:buSzPts val="1800"/>
              <a:buNone/>
            </a:pPr>
            <a:endParaRPr sz="1800"/>
          </a:p>
          <a:p>
            <a:pPr marL="0" lvl="0" indent="0" algn="l" rtl="0">
              <a:lnSpc>
                <a:spcPct val="90000"/>
              </a:lnSpc>
              <a:spcBef>
                <a:spcPts val="1000"/>
              </a:spcBef>
              <a:spcAft>
                <a:spcPts val="0"/>
              </a:spcAft>
              <a:buClr>
                <a:schemeClr val="dk1"/>
              </a:buClr>
              <a:buSzPts val="1800"/>
              <a:buNone/>
            </a:pPr>
            <a:endParaRPr sz="1800"/>
          </a:p>
          <a:p>
            <a:pPr marL="0" lvl="0" indent="0" algn="l" rtl="0">
              <a:lnSpc>
                <a:spcPct val="90000"/>
              </a:lnSpc>
              <a:spcBef>
                <a:spcPts val="1000"/>
              </a:spcBef>
              <a:spcAft>
                <a:spcPts val="0"/>
              </a:spcAft>
              <a:buClr>
                <a:schemeClr val="dk1"/>
              </a:buClr>
              <a:buSzPts val="1800"/>
              <a:buNone/>
            </a:pPr>
            <a:endParaRPr sz="1800"/>
          </a:p>
          <a:p>
            <a:pPr marL="0" lvl="0" indent="0" algn="l" rtl="0">
              <a:lnSpc>
                <a:spcPct val="90000"/>
              </a:lnSpc>
              <a:spcBef>
                <a:spcPts val="1000"/>
              </a:spcBef>
              <a:spcAft>
                <a:spcPts val="0"/>
              </a:spcAft>
              <a:buClr>
                <a:schemeClr val="dk1"/>
              </a:buClr>
              <a:buSzPts val="1800"/>
              <a:buNone/>
            </a:pPr>
            <a:endParaRPr sz="1800"/>
          </a:p>
        </p:txBody>
      </p:sp>
      <p:sp>
        <p:nvSpPr>
          <p:cNvPr id="155" name="Google Shape;155;p6"/>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solidFill>
                  <a:srgbClr val="000000"/>
                </a:solidFill>
              </a:rPr>
              <a:t>6</a:t>
            </a:fld>
            <a:endParaRPr>
              <a:solidFill>
                <a:srgbClr val="000000"/>
              </a:solidFill>
            </a:endParaRPr>
          </a:p>
        </p:txBody>
      </p:sp>
      <p:sp>
        <p:nvSpPr>
          <p:cNvPr id="156" name="Google Shape;156;p6"/>
          <p:cNvSpPr txBox="1"/>
          <p:nvPr/>
        </p:nvSpPr>
        <p:spPr>
          <a:xfrm>
            <a:off x="2171700" y="4234168"/>
            <a:ext cx="7848600" cy="190821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0" i="0" u="none" strike="noStrike" cap="none">
                <a:solidFill>
                  <a:srgbClr val="000000"/>
                </a:solidFill>
                <a:latin typeface="Open Sans"/>
                <a:ea typeface="Open Sans"/>
                <a:cs typeface="Open Sans"/>
                <a:sym typeface="Open Sans"/>
              </a:rPr>
              <a:t>An agent is specified by an </a:t>
            </a:r>
            <a:r>
              <a:rPr lang="en-US" sz="2000" b="0" i="1" u="none" strike="noStrike" cap="none">
                <a:solidFill>
                  <a:srgbClr val="3333CC"/>
                </a:solidFill>
                <a:latin typeface="Open Sans"/>
                <a:ea typeface="Open Sans"/>
                <a:cs typeface="Open Sans"/>
                <a:sym typeface="Open Sans"/>
              </a:rPr>
              <a:t>agent function</a:t>
            </a:r>
            <a:r>
              <a:rPr lang="en-US" sz="2000" b="0" i="1" u="none" strike="noStrike" cap="none">
                <a:solidFill>
                  <a:srgbClr val="000000"/>
                </a:solidFill>
                <a:latin typeface="Open Sans"/>
                <a:ea typeface="Open Sans"/>
                <a:cs typeface="Open Sans"/>
                <a:sym typeface="Open Sans"/>
              </a:rPr>
              <a:t> f:P→ a</a:t>
            </a:r>
            <a:r>
              <a:rPr lang="en-US" sz="2000" b="0" i="0" u="none" strike="noStrike" cap="none">
                <a:solidFill>
                  <a:srgbClr val="000000"/>
                </a:solidFill>
                <a:latin typeface="Open Sans"/>
                <a:ea typeface="Open Sans"/>
                <a:cs typeface="Open Sans"/>
                <a:sym typeface="Open Sans"/>
              </a:rPr>
              <a:t>  that maps a sequence of percept vectors </a:t>
            </a:r>
            <a:r>
              <a:rPr lang="en-US" sz="2000" b="0" i="1" u="none" strike="noStrike" cap="none">
                <a:solidFill>
                  <a:srgbClr val="000000"/>
                </a:solidFill>
                <a:latin typeface="Open Sans"/>
                <a:ea typeface="Open Sans"/>
                <a:cs typeface="Open Sans"/>
                <a:sym typeface="Open Sans"/>
              </a:rPr>
              <a:t>P</a:t>
            </a:r>
            <a:r>
              <a:rPr lang="en-US" sz="2000" b="0" i="0" u="none" strike="noStrike" cap="none">
                <a:solidFill>
                  <a:srgbClr val="000000"/>
                </a:solidFill>
                <a:latin typeface="Open Sans"/>
                <a:ea typeface="Open Sans"/>
                <a:cs typeface="Open Sans"/>
                <a:sym typeface="Open Sans"/>
              </a:rPr>
              <a:t> to an action </a:t>
            </a:r>
            <a:r>
              <a:rPr lang="en-US" sz="2000" b="0" i="1" u="none" strike="noStrike" cap="none">
                <a:solidFill>
                  <a:srgbClr val="000000"/>
                </a:solidFill>
                <a:latin typeface="Open Sans"/>
                <a:ea typeface="Open Sans"/>
                <a:cs typeface="Open Sans"/>
                <a:sym typeface="Open Sans"/>
              </a:rPr>
              <a:t>a </a:t>
            </a:r>
            <a:r>
              <a:rPr lang="en-US" sz="2000" b="0" i="0" u="none" strike="noStrike" cap="none">
                <a:solidFill>
                  <a:srgbClr val="000000"/>
                </a:solidFill>
                <a:latin typeface="Open Sans"/>
                <a:ea typeface="Open Sans"/>
                <a:cs typeface="Open Sans"/>
                <a:sym typeface="Open Sans"/>
              </a:rPr>
              <a:t>from a set </a:t>
            </a:r>
            <a:r>
              <a:rPr lang="en-US" sz="2000" b="0" i="1" u="none" strike="noStrike" cap="none">
                <a:solidFill>
                  <a:srgbClr val="000000"/>
                </a:solidFill>
                <a:latin typeface="Open Sans"/>
                <a:ea typeface="Open Sans"/>
                <a:cs typeface="Open Sans"/>
                <a:sym typeface="Open Sans"/>
              </a:rPr>
              <a:t>A</a:t>
            </a:r>
            <a:r>
              <a:rPr lang="en-US" sz="2000" b="0" i="0" u="none" strike="noStrike" cap="none">
                <a:solidFill>
                  <a:srgbClr val="000000"/>
                </a:solidFill>
                <a:latin typeface="Open Sans"/>
                <a:ea typeface="Open Sans"/>
                <a:cs typeface="Open Sans"/>
                <a:sym typeface="Open Sans"/>
              </a:rPr>
              <a:t>:</a:t>
            </a:r>
            <a:endParaRPr/>
          </a:p>
          <a:p>
            <a:pPr marL="914400" marR="0" lvl="2" indent="0" algn="l" rtl="0">
              <a:spcBef>
                <a:spcPts val="400"/>
              </a:spcBef>
              <a:spcAft>
                <a:spcPts val="0"/>
              </a:spcAft>
              <a:buNone/>
            </a:pPr>
            <a:r>
              <a:rPr lang="en-US" sz="2000" b="0" i="1" u="none" strike="noStrike" cap="none">
                <a:solidFill>
                  <a:srgbClr val="000000"/>
                </a:solidFill>
                <a:latin typeface="Open Sans"/>
                <a:ea typeface="Open Sans"/>
                <a:cs typeface="Open Sans"/>
                <a:sym typeface="Open Sans"/>
              </a:rPr>
              <a:t>P=[p</a:t>
            </a:r>
            <a:r>
              <a:rPr lang="en-US" sz="2000" b="0" i="1" u="none" strike="noStrike" cap="none" baseline="-25000">
                <a:solidFill>
                  <a:srgbClr val="000000"/>
                </a:solidFill>
                <a:latin typeface="Open Sans"/>
                <a:ea typeface="Open Sans"/>
                <a:cs typeface="Open Sans"/>
                <a:sym typeface="Open Sans"/>
              </a:rPr>
              <a:t>0</a:t>
            </a:r>
            <a:r>
              <a:rPr lang="en-US" sz="2000" b="0" i="1" u="none" strike="noStrike" cap="none">
                <a:solidFill>
                  <a:srgbClr val="000000"/>
                </a:solidFill>
                <a:latin typeface="Open Sans"/>
                <a:ea typeface="Open Sans"/>
                <a:cs typeface="Open Sans"/>
                <a:sym typeface="Open Sans"/>
              </a:rPr>
              <a:t>, p</a:t>
            </a:r>
            <a:r>
              <a:rPr lang="en-US" sz="2000" b="0" i="1" u="none" strike="noStrike" cap="none" baseline="-25000">
                <a:solidFill>
                  <a:srgbClr val="000000"/>
                </a:solidFill>
                <a:latin typeface="Open Sans"/>
                <a:ea typeface="Open Sans"/>
                <a:cs typeface="Open Sans"/>
                <a:sym typeface="Open Sans"/>
              </a:rPr>
              <a:t>1</a:t>
            </a:r>
            <a:r>
              <a:rPr lang="en-US" sz="2000" b="0" i="1" u="none" strike="noStrike" cap="none">
                <a:solidFill>
                  <a:srgbClr val="000000"/>
                </a:solidFill>
                <a:latin typeface="Open Sans"/>
                <a:ea typeface="Open Sans"/>
                <a:cs typeface="Open Sans"/>
                <a:sym typeface="Open Sans"/>
              </a:rPr>
              <a:t>, … , p</a:t>
            </a:r>
            <a:r>
              <a:rPr lang="en-US" sz="2000" b="0" i="1" u="none" strike="noStrike" cap="none" baseline="-25000">
                <a:solidFill>
                  <a:srgbClr val="000000"/>
                </a:solidFill>
                <a:latin typeface="Open Sans"/>
                <a:ea typeface="Open Sans"/>
                <a:cs typeface="Open Sans"/>
                <a:sym typeface="Open Sans"/>
              </a:rPr>
              <a:t>t</a:t>
            </a:r>
            <a:r>
              <a:rPr lang="en-US" sz="2000" b="0" i="1" u="none" strike="noStrike" cap="none">
                <a:solidFill>
                  <a:srgbClr val="000000"/>
                </a:solidFill>
                <a:latin typeface="Open Sans"/>
                <a:ea typeface="Open Sans"/>
                <a:cs typeface="Open Sans"/>
                <a:sym typeface="Open Sans"/>
              </a:rPr>
              <a:t>]</a:t>
            </a:r>
            <a:endParaRPr/>
          </a:p>
          <a:p>
            <a:pPr marL="914400" marR="0" lvl="2" indent="0" algn="l" rtl="0">
              <a:spcBef>
                <a:spcPts val="400"/>
              </a:spcBef>
              <a:spcAft>
                <a:spcPts val="0"/>
              </a:spcAft>
              <a:buNone/>
            </a:pPr>
            <a:r>
              <a:rPr lang="en-US" sz="2000" b="0" i="1" u="none" strike="noStrike" cap="none">
                <a:solidFill>
                  <a:srgbClr val="000000"/>
                </a:solidFill>
                <a:latin typeface="Open Sans"/>
                <a:ea typeface="Open Sans"/>
                <a:cs typeface="Open Sans"/>
                <a:sym typeface="Open Sans"/>
              </a:rPr>
              <a:t>A={a</a:t>
            </a:r>
            <a:r>
              <a:rPr lang="en-US" sz="2000" b="0" i="1" u="none" strike="noStrike" cap="none" baseline="-25000">
                <a:solidFill>
                  <a:srgbClr val="000000"/>
                </a:solidFill>
                <a:latin typeface="Open Sans"/>
                <a:ea typeface="Open Sans"/>
                <a:cs typeface="Open Sans"/>
                <a:sym typeface="Open Sans"/>
              </a:rPr>
              <a:t>0</a:t>
            </a:r>
            <a:r>
              <a:rPr lang="en-US" sz="2000" b="0" i="1" u="none" strike="noStrike" cap="none">
                <a:solidFill>
                  <a:srgbClr val="000000"/>
                </a:solidFill>
                <a:latin typeface="Open Sans"/>
                <a:ea typeface="Open Sans"/>
                <a:cs typeface="Open Sans"/>
                <a:sym typeface="Open Sans"/>
              </a:rPr>
              <a:t>, a</a:t>
            </a:r>
            <a:r>
              <a:rPr lang="en-US" sz="2000" b="0" i="1" u="none" strike="noStrike" cap="none" baseline="-25000">
                <a:solidFill>
                  <a:srgbClr val="000000"/>
                </a:solidFill>
                <a:latin typeface="Open Sans"/>
                <a:ea typeface="Open Sans"/>
                <a:cs typeface="Open Sans"/>
                <a:sym typeface="Open Sans"/>
              </a:rPr>
              <a:t>1</a:t>
            </a:r>
            <a:r>
              <a:rPr lang="en-US" sz="2000" b="0" i="1" u="none" strike="noStrike" cap="none">
                <a:solidFill>
                  <a:srgbClr val="000000"/>
                </a:solidFill>
                <a:latin typeface="Open Sans"/>
                <a:ea typeface="Open Sans"/>
                <a:cs typeface="Open Sans"/>
                <a:sym typeface="Open Sans"/>
              </a:rPr>
              <a:t>, … , a</a:t>
            </a:r>
            <a:r>
              <a:rPr lang="en-US" sz="2000" b="0" i="1" u="none" strike="noStrike" cap="none" baseline="-25000">
                <a:solidFill>
                  <a:srgbClr val="000000"/>
                </a:solidFill>
                <a:latin typeface="Open Sans"/>
                <a:ea typeface="Open Sans"/>
                <a:cs typeface="Open Sans"/>
                <a:sym typeface="Open Sans"/>
              </a:rPr>
              <a:t>k</a:t>
            </a:r>
            <a:r>
              <a:rPr lang="en-US" sz="2000" b="0" i="1" u="none" strike="noStrike" cap="none">
                <a:solidFill>
                  <a:srgbClr val="000000"/>
                </a:solidFill>
                <a:latin typeface="Open Sans"/>
                <a:ea typeface="Open Sans"/>
                <a:cs typeface="Open Sans"/>
                <a:sym typeface="Open Sans"/>
              </a:rPr>
              <a:t>}</a:t>
            </a:r>
            <a:endParaRPr/>
          </a:p>
          <a:p>
            <a:pPr marL="0" marR="0" lvl="0" indent="0" algn="l" rtl="0">
              <a:spcBef>
                <a:spcPts val="1000"/>
              </a:spcBef>
              <a:spcAft>
                <a:spcPts val="0"/>
              </a:spcAft>
              <a:buNone/>
            </a:pPr>
            <a:endParaRPr sz="2000" b="0" i="0" u="none" strike="noStrike" cap="none">
              <a:solidFill>
                <a:srgbClr val="000000"/>
              </a:solidFill>
              <a:latin typeface="Open Sans"/>
              <a:ea typeface="Open Sans"/>
              <a:cs typeface="Open Sans"/>
              <a:sym typeface="Open Sans"/>
            </a:endParaRPr>
          </a:p>
        </p:txBody>
      </p:sp>
      <p:pic>
        <p:nvPicPr>
          <p:cNvPr id="157" name="Google Shape;157;p6"/>
          <p:cNvPicPr preferRelativeResize="0"/>
          <p:nvPr/>
        </p:nvPicPr>
        <p:blipFill rotWithShape="1">
          <a:blip r:embed="rId3">
            <a:alphaModFix/>
          </a:blip>
          <a:srcRect/>
          <a:stretch/>
        </p:blipFill>
        <p:spPr>
          <a:xfrm>
            <a:off x="1147741" y="1180926"/>
            <a:ext cx="8711308" cy="2885621"/>
          </a:xfrm>
          <a:prstGeom prst="rect">
            <a:avLst/>
          </a:prstGeom>
          <a:noFill/>
          <a:ln>
            <a:noFill/>
          </a:ln>
        </p:spPr>
      </p:pic>
      <p:sp>
        <p:nvSpPr>
          <p:cNvPr id="158" name="Google Shape;158;p6"/>
          <p:cNvSpPr/>
          <p:nvPr/>
        </p:nvSpPr>
        <p:spPr>
          <a:xfrm>
            <a:off x="7771158" y="5159674"/>
            <a:ext cx="3886571" cy="1500512"/>
          </a:xfrm>
          <a:prstGeom prst="wedgeRoundRectCallout">
            <a:avLst>
              <a:gd name="adj1" fmla="val -43633"/>
              <a:gd name="adj2" fmla="val -69527"/>
              <a:gd name="adj3" fmla="val 0"/>
            </a:avLst>
          </a:prstGeom>
          <a:solidFill>
            <a:srgbClr val="7EDCF6"/>
          </a:solidFill>
          <a:ln>
            <a:noFill/>
          </a:ln>
        </p:spPr>
        <p:txBody>
          <a:bodyPr spcFirstLastPara="1" wrap="square" lIns="91425" tIns="91425" rIns="91425" bIns="91425" anchor="ctr" anchorCtr="0">
            <a:noAutofit/>
          </a:bodyPr>
          <a:lstStyle/>
          <a:p>
            <a:pPr marL="0" marR="0" lvl="0" indent="0" algn="ctr" rtl="0">
              <a:spcBef>
                <a:spcPts val="0"/>
              </a:spcBef>
              <a:spcAft>
                <a:spcPts val="0"/>
              </a:spcAft>
              <a:buNone/>
            </a:pPr>
            <a:r>
              <a:rPr lang="en-US" sz="2800" b="0" i="0" u="none" strike="noStrike" cap="none">
                <a:solidFill>
                  <a:schemeClr val="dk1"/>
                </a:solidFill>
                <a:latin typeface="Open Sans"/>
                <a:ea typeface="Open Sans"/>
                <a:cs typeface="Open Sans"/>
                <a:sym typeface="Open Sans"/>
              </a:rPr>
              <a:t>abstract mathematical description</a:t>
            </a:r>
            <a:endParaRPr sz="2500" b="1" i="0" u="none" strike="noStrike" cap="none">
              <a:solidFill>
                <a:schemeClr val="dk1"/>
              </a:solidFill>
              <a:latin typeface="Open Sans"/>
              <a:ea typeface="Open Sans"/>
              <a:cs typeface="Open Sans"/>
              <a:sym typeface="Open Sans"/>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7"/>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Agent function &amp; program</a:t>
            </a:r>
            <a:endParaRPr/>
          </a:p>
        </p:txBody>
      </p:sp>
      <p:sp>
        <p:nvSpPr>
          <p:cNvPr id="165" name="Google Shape;165;p7"/>
          <p:cNvSpPr txBox="1">
            <a:spLocks noGrp="1"/>
          </p:cNvSpPr>
          <p:nvPr>
            <p:ph type="body" idx="1"/>
          </p:nvPr>
        </p:nvSpPr>
        <p:spPr>
          <a:xfrm>
            <a:off x="399673" y="1348547"/>
            <a:ext cx="10515600" cy="4793836"/>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000"/>
              <a:buNone/>
            </a:pPr>
            <a:r>
              <a:rPr lang="en-US"/>
              <a:t>The </a:t>
            </a:r>
            <a:r>
              <a:rPr lang="en-US" b="1" i="1">
                <a:solidFill>
                  <a:srgbClr val="E69138"/>
                </a:solidFill>
              </a:rPr>
              <a:t>agent program</a:t>
            </a:r>
            <a:r>
              <a:rPr lang="en-US" b="1">
                <a:solidFill>
                  <a:srgbClr val="E69138"/>
                </a:solidFill>
              </a:rPr>
              <a:t> </a:t>
            </a:r>
            <a:r>
              <a:rPr lang="en-US"/>
              <a:t>runs on the physical </a:t>
            </a:r>
            <a:r>
              <a:rPr lang="en-US" b="1" i="1">
                <a:solidFill>
                  <a:srgbClr val="E69138"/>
                </a:solidFill>
              </a:rPr>
              <a:t>architecture</a:t>
            </a:r>
            <a:r>
              <a:rPr lang="en-US"/>
              <a:t> to </a:t>
            </a:r>
            <a:r>
              <a:rPr lang="en-US" i="1"/>
              <a:t>produce</a:t>
            </a:r>
            <a:r>
              <a:rPr lang="en-US"/>
              <a:t> </a:t>
            </a:r>
            <a:r>
              <a:rPr lang="en-US" b="0" i="1">
                <a:latin typeface="Times New Roman"/>
                <a:ea typeface="Times New Roman"/>
                <a:cs typeface="Times New Roman"/>
                <a:sym typeface="Times New Roman"/>
              </a:rPr>
              <a:t>f</a:t>
            </a:r>
            <a:endParaRPr/>
          </a:p>
          <a:p>
            <a:pPr marL="685800" lvl="1" indent="-228600" algn="l" rtl="0">
              <a:lnSpc>
                <a:spcPct val="90000"/>
              </a:lnSpc>
              <a:spcBef>
                <a:spcPts val="500"/>
              </a:spcBef>
              <a:spcAft>
                <a:spcPts val="0"/>
              </a:spcAft>
              <a:buClr>
                <a:schemeClr val="dk1"/>
              </a:buClr>
              <a:buSzPts val="2000"/>
              <a:buChar char="•"/>
            </a:pPr>
            <a:r>
              <a:rPr lang="en-US" i="1"/>
              <a:t>agent = architecture + program</a:t>
            </a:r>
            <a:endParaRPr/>
          </a:p>
          <a:p>
            <a:pPr marL="0" lvl="0" indent="0" algn="l" rtl="0">
              <a:lnSpc>
                <a:spcPct val="90000"/>
              </a:lnSpc>
              <a:spcBef>
                <a:spcPts val="1000"/>
              </a:spcBef>
              <a:spcAft>
                <a:spcPts val="0"/>
              </a:spcAft>
              <a:buClr>
                <a:schemeClr val="dk1"/>
              </a:buClr>
              <a:buSzPts val="2000"/>
              <a:buNone/>
            </a:pPr>
            <a:r>
              <a:rPr lang="en-US"/>
              <a:t>“Easy” solution: a giant table that maps every possible sequence </a:t>
            </a:r>
            <a:r>
              <a:rPr lang="en-US" b="0" i="1">
                <a:latin typeface="Times New Roman"/>
                <a:ea typeface="Times New Roman"/>
                <a:cs typeface="Times New Roman"/>
                <a:sym typeface="Times New Roman"/>
              </a:rPr>
              <a:t>P</a:t>
            </a:r>
            <a:r>
              <a:rPr lang="en-US" i="1"/>
              <a:t> </a:t>
            </a:r>
            <a:r>
              <a:rPr lang="en-US"/>
              <a:t>to an action </a:t>
            </a:r>
            <a:r>
              <a:rPr lang="en-US" b="0" i="1">
                <a:latin typeface="Times New Roman"/>
                <a:ea typeface="Times New Roman"/>
                <a:cs typeface="Times New Roman"/>
                <a:sym typeface="Times New Roman"/>
              </a:rPr>
              <a:t>a</a:t>
            </a:r>
            <a:endParaRPr/>
          </a:p>
          <a:p>
            <a:pPr marL="685800" lvl="1" indent="-228600" algn="l" rtl="0">
              <a:lnSpc>
                <a:spcPct val="90000"/>
              </a:lnSpc>
              <a:spcBef>
                <a:spcPts val="500"/>
              </a:spcBef>
              <a:spcAft>
                <a:spcPts val="0"/>
              </a:spcAft>
              <a:buClr>
                <a:schemeClr val="dk1"/>
              </a:buClr>
              <a:buSzPts val="2000"/>
              <a:buChar char="•"/>
            </a:pPr>
            <a:r>
              <a:rPr lang="en-US"/>
              <a:t>One problem: exponential in length of </a:t>
            </a:r>
            <a:r>
              <a:rPr lang="en-US" sz="2400" i="1">
                <a:latin typeface="Times New Roman"/>
                <a:ea typeface="Times New Roman"/>
                <a:cs typeface="Times New Roman"/>
                <a:sym typeface="Times New Roman"/>
              </a:rPr>
              <a:t>P</a:t>
            </a:r>
            <a:endParaRPr/>
          </a:p>
        </p:txBody>
      </p:sp>
      <p:sp>
        <p:nvSpPr>
          <p:cNvPr id="166" name="Google Shape;166;p7"/>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sz="1400" b="0" i="0" u="none" strike="noStrike" cap="none">
                <a:solidFill>
                  <a:schemeClr val="dk1"/>
                </a:solidFill>
                <a:latin typeface="Times New Roman"/>
                <a:ea typeface="Times New Roman"/>
                <a:cs typeface="Times New Roman"/>
                <a:sym typeface="Times New Roman"/>
              </a:rPr>
              <a:t>7</a:t>
            </a:fld>
            <a:endParaRPr sz="1400" b="0" i="0" u="none" strike="noStrike" cap="none">
              <a:solidFill>
                <a:schemeClr val="dk1"/>
              </a:solidFill>
              <a:latin typeface="Times New Roman"/>
              <a:ea typeface="Times New Roman"/>
              <a:cs typeface="Times New Roman"/>
              <a:sym typeface="Times New Roman"/>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pic>
        <p:nvPicPr>
          <p:cNvPr id="172" name="Google Shape;172;p8"/>
          <p:cNvPicPr preferRelativeResize="0"/>
          <p:nvPr/>
        </p:nvPicPr>
        <p:blipFill rotWithShape="1">
          <a:blip r:embed="rId3">
            <a:alphaModFix/>
          </a:blip>
          <a:srcRect/>
          <a:stretch/>
        </p:blipFill>
        <p:spPr>
          <a:xfrm>
            <a:off x="7935951" y="1973766"/>
            <a:ext cx="3251921" cy="3251921"/>
          </a:xfrm>
          <a:prstGeom prst="rect">
            <a:avLst/>
          </a:prstGeom>
          <a:noFill/>
          <a:ln>
            <a:noFill/>
          </a:ln>
        </p:spPr>
      </p:pic>
      <p:sp>
        <p:nvSpPr>
          <p:cNvPr id="173" name="Google Shape;173;p8"/>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Agents</a:t>
            </a:r>
            <a:endParaRPr/>
          </a:p>
        </p:txBody>
      </p:sp>
      <p:sp>
        <p:nvSpPr>
          <p:cNvPr id="174" name="Google Shape;174;p8"/>
          <p:cNvSpPr txBox="1">
            <a:spLocks noGrp="1"/>
          </p:cNvSpPr>
          <p:nvPr>
            <p:ph type="body" idx="1"/>
          </p:nvPr>
        </p:nvSpPr>
        <p:spPr>
          <a:xfrm>
            <a:off x="1594213" y="1186017"/>
            <a:ext cx="7772400" cy="45720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000"/>
              <a:buNone/>
            </a:pPr>
            <a:r>
              <a:rPr lang="en-US"/>
              <a:t>An </a:t>
            </a:r>
            <a:r>
              <a:rPr lang="en-US" b="1" i="1">
                <a:solidFill>
                  <a:srgbClr val="E69138"/>
                </a:solidFill>
              </a:rPr>
              <a:t>agent</a:t>
            </a:r>
            <a:r>
              <a:rPr lang="en-US" b="1">
                <a:solidFill>
                  <a:srgbClr val="E69138"/>
                </a:solidFill>
              </a:rPr>
              <a:t> </a:t>
            </a:r>
            <a:r>
              <a:rPr lang="en-US"/>
              <a:t>is anything that can be viewed as </a:t>
            </a:r>
            <a:endParaRPr/>
          </a:p>
          <a:p>
            <a:pPr marL="685800" lvl="1" indent="-228600" algn="l" rtl="0">
              <a:lnSpc>
                <a:spcPct val="90000"/>
              </a:lnSpc>
              <a:spcBef>
                <a:spcPts val="500"/>
              </a:spcBef>
              <a:spcAft>
                <a:spcPts val="0"/>
              </a:spcAft>
              <a:buClr>
                <a:schemeClr val="accent2"/>
              </a:buClr>
              <a:buSzPts val="2000"/>
              <a:buChar char="•"/>
            </a:pPr>
            <a:r>
              <a:rPr lang="en-US" b="1" i="1">
                <a:solidFill>
                  <a:srgbClr val="E69138"/>
                </a:solidFill>
              </a:rPr>
              <a:t>perceiving</a:t>
            </a:r>
            <a:r>
              <a:rPr lang="en-US">
                <a:solidFill>
                  <a:srgbClr val="E69138"/>
                </a:solidFill>
              </a:rPr>
              <a:t> </a:t>
            </a:r>
            <a:r>
              <a:rPr lang="en-US"/>
              <a:t>its </a:t>
            </a:r>
            <a:r>
              <a:rPr lang="en-US" b="1" i="1">
                <a:solidFill>
                  <a:srgbClr val="E69138"/>
                </a:solidFill>
              </a:rPr>
              <a:t>environmen</a:t>
            </a:r>
            <a:r>
              <a:rPr lang="en-US" i="1">
                <a:solidFill>
                  <a:srgbClr val="E69138"/>
                </a:solidFill>
              </a:rPr>
              <a:t>t</a:t>
            </a:r>
            <a:r>
              <a:rPr lang="en-US"/>
              <a:t> through </a:t>
            </a:r>
            <a:r>
              <a:rPr lang="en-US" b="1" i="1">
                <a:solidFill>
                  <a:srgbClr val="E69138"/>
                </a:solidFill>
              </a:rPr>
              <a:t>sensors</a:t>
            </a:r>
            <a:r>
              <a:rPr lang="en-US">
                <a:solidFill>
                  <a:srgbClr val="E69138"/>
                </a:solidFill>
              </a:rPr>
              <a:t> </a:t>
            </a:r>
            <a:r>
              <a:rPr lang="en-US"/>
              <a:t>and </a:t>
            </a:r>
            <a:endParaRPr/>
          </a:p>
          <a:p>
            <a:pPr marL="685800" lvl="1" indent="-228600" algn="l" rtl="0">
              <a:lnSpc>
                <a:spcPct val="90000"/>
              </a:lnSpc>
              <a:spcBef>
                <a:spcPts val="500"/>
              </a:spcBef>
              <a:spcAft>
                <a:spcPts val="0"/>
              </a:spcAft>
              <a:buClr>
                <a:schemeClr val="accent2"/>
              </a:buClr>
              <a:buSzPts val="2000"/>
              <a:buChar char="•"/>
            </a:pPr>
            <a:r>
              <a:rPr lang="en-US" b="1" i="1">
                <a:solidFill>
                  <a:srgbClr val="E69138"/>
                </a:solidFill>
              </a:rPr>
              <a:t>acting</a:t>
            </a:r>
            <a:r>
              <a:rPr lang="en-US"/>
              <a:t> upon that environment through </a:t>
            </a:r>
            <a:r>
              <a:rPr lang="en-US" b="1" i="1">
                <a:solidFill>
                  <a:srgbClr val="E69138"/>
                </a:solidFill>
              </a:rPr>
              <a:t>actuators</a:t>
            </a:r>
            <a:endParaRPr b="1">
              <a:solidFill>
                <a:srgbClr val="E69138"/>
              </a:solidFill>
            </a:endParaRPr>
          </a:p>
          <a:p>
            <a:pPr marL="0" lvl="0" indent="0" algn="l" rtl="0">
              <a:lnSpc>
                <a:spcPct val="90000"/>
              </a:lnSpc>
              <a:spcBef>
                <a:spcPts val="1000"/>
              </a:spcBef>
              <a:spcAft>
                <a:spcPts val="0"/>
              </a:spcAft>
              <a:buClr>
                <a:schemeClr val="dk1"/>
              </a:buClr>
              <a:buSzPts val="2000"/>
              <a:buFont typeface="Noto Sans Symbols"/>
              <a:buNone/>
            </a:pPr>
            <a:endParaRPr/>
          </a:p>
          <a:p>
            <a:pPr marL="0" lvl="0" indent="0" algn="l" rtl="0">
              <a:lnSpc>
                <a:spcPct val="90000"/>
              </a:lnSpc>
              <a:spcBef>
                <a:spcPts val="1000"/>
              </a:spcBef>
              <a:spcAft>
                <a:spcPts val="0"/>
              </a:spcAft>
              <a:buClr>
                <a:schemeClr val="dk1"/>
              </a:buClr>
              <a:buSzPts val="2000"/>
              <a:buNone/>
            </a:pPr>
            <a:r>
              <a:rPr lang="en-US"/>
              <a:t>Human agent: </a:t>
            </a:r>
            <a:endParaRPr/>
          </a:p>
          <a:p>
            <a:pPr marL="685800" lvl="1" indent="-228600" algn="l" rtl="0">
              <a:lnSpc>
                <a:spcPct val="90000"/>
              </a:lnSpc>
              <a:spcBef>
                <a:spcPts val="500"/>
              </a:spcBef>
              <a:spcAft>
                <a:spcPts val="0"/>
              </a:spcAft>
              <a:buClr>
                <a:schemeClr val="dk1"/>
              </a:buClr>
              <a:buSzPts val="2000"/>
              <a:buChar char="•"/>
            </a:pPr>
            <a:r>
              <a:rPr lang="en-US"/>
              <a:t>Sensors: eyes, ears, ...</a:t>
            </a:r>
            <a:endParaRPr/>
          </a:p>
          <a:p>
            <a:pPr marL="685800" lvl="1" indent="-228600" algn="l" rtl="0">
              <a:lnSpc>
                <a:spcPct val="90000"/>
              </a:lnSpc>
              <a:spcBef>
                <a:spcPts val="500"/>
              </a:spcBef>
              <a:spcAft>
                <a:spcPts val="0"/>
              </a:spcAft>
              <a:buClr>
                <a:schemeClr val="dk1"/>
              </a:buClr>
              <a:buSzPts val="2000"/>
              <a:buChar char="•"/>
            </a:pPr>
            <a:r>
              <a:rPr lang="en-US"/>
              <a:t>Actuators: hands, legs, mouth, …</a:t>
            </a:r>
            <a:endParaRPr/>
          </a:p>
          <a:p>
            <a:pPr marL="0" lvl="0" indent="0" algn="l" rtl="0">
              <a:lnSpc>
                <a:spcPct val="90000"/>
              </a:lnSpc>
              <a:spcBef>
                <a:spcPts val="1000"/>
              </a:spcBef>
              <a:spcAft>
                <a:spcPts val="0"/>
              </a:spcAft>
              <a:buClr>
                <a:schemeClr val="dk1"/>
              </a:buClr>
              <a:buSzPts val="2000"/>
              <a:buNone/>
            </a:pPr>
            <a:endParaRPr/>
          </a:p>
          <a:p>
            <a:pPr marL="0" lvl="0" indent="0" algn="l" rtl="0">
              <a:lnSpc>
                <a:spcPct val="90000"/>
              </a:lnSpc>
              <a:spcBef>
                <a:spcPts val="1000"/>
              </a:spcBef>
              <a:spcAft>
                <a:spcPts val="0"/>
              </a:spcAft>
              <a:buClr>
                <a:schemeClr val="dk1"/>
              </a:buClr>
              <a:buSzPts val="2000"/>
              <a:buNone/>
            </a:pPr>
            <a:r>
              <a:rPr lang="en-US"/>
              <a:t>Robotic agent: </a:t>
            </a:r>
            <a:endParaRPr/>
          </a:p>
          <a:p>
            <a:pPr marL="685800" lvl="1" indent="-228600" algn="l" rtl="0">
              <a:lnSpc>
                <a:spcPct val="90000"/>
              </a:lnSpc>
              <a:spcBef>
                <a:spcPts val="500"/>
              </a:spcBef>
              <a:spcAft>
                <a:spcPts val="0"/>
              </a:spcAft>
              <a:buClr>
                <a:schemeClr val="dk1"/>
              </a:buClr>
              <a:buSzPts val="2000"/>
              <a:buChar char="•"/>
            </a:pPr>
            <a:r>
              <a:rPr lang="en-US"/>
              <a:t>Sensors: cameras and infrared range finders </a:t>
            </a:r>
            <a:endParaRPr/>
          </a:p>
          <a:p>
            <a:pPr marL="685800" lvl="1" indent="-228600" algn="l" rtl="0">
              <a:lnSpc>
                <a:spcPct val="90000"/>
              </a:lnSpc>
              <a:spcBef>
                <a:spcPts val="500"/>
              </a:spcBef>
              <a:spcAft>
                <a:spcPts val="0"/>
              </a:spcAft>
              <a:buClr>
                <a:schemeClr val="dk1"/>
              </a:buClr>
              <a:buSzPts val="2000"/>
              <a:buChar char="•"/>
            </a:pPr>
            <a:r>
              <a:rPr lang="en-US"/>
              <a:t>Actuators: various motors</a:t>
            </a:r>
            <a:endParaRPr/>
          </a:p>
          <a:p>
            <a:pPr marL="0" lvl="0" indent="0" algn="l" rtl="0">
              <a:lnSpc>
                <a:spcPct val="90000"/>
              </a:lnSpc>
              <a:spcBef>
                <a:spcPts val="1000"/>
              </a:spcBef>
              <a:spcAft>
                <a:spcPts val="0"/>
              </a:spcAft>
              <a:buClr>
                <a:schemeClr val="dk1"/>
              </a:buClr>
              <a:buSzPts val="2000"/>
              <a:buNone/>
            </a:pPr>
            <a:endParaRPr/>
          </a:p>
          <a:p>
            <a:pPr marL="0" lvl="0" indent="0" algn="l" rtl="0">
              <a:lnSpc>
                <a:spcPct val="90000"/>
              </a:lnSpc>
              <a:spcBef>
                <a:spcPts val="1000"/>
              </a:spcBef>
              <a:spcAft>
                <a:spcPts val="0"/>
              </a:spcAft>
              <a:buClr>
                <a:schemeClr val="dk1"/>
              </a:buClr>
              <a:buSzPts val="2000"/>
              <a:buNone/>
            </a:pPr>
            <a:r>
              <a:rPr lang="en-US"/>
              <a:t>Agents include humans, robots, softbots, </a:t>
            </a:r>
            <a:r>
              <a:rPr lang="en-US" i="1"/>
              <a:t>thermostats</a:t>
            </a:r>
            <a:r>
              <a:rPr lang="en-US"/>
              <a:t>, …</a:t>
            </a:r>
            <a:endParaRPr/>
          </a:p>
        </p:txBody>
      </p:sp>
      <p:sp>
        <p:nvSpPr>
          <p:cNvPr id="175" name="Google Shape;175;p8"/>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sz="1400" b="0" i="0" u="none" strike="noStrike" cap="none">
                <a:solidFill>
                  <a:schemeClr val="dk1"/>
                </a:solidFill>
                <a:latin typeface="Times New Roman"/>
                <a:ea typeface="Times New Roman"/>
                <a:cs typeface="Times New Roman"/>
                <a:sym typeface="Times New Roman"/>
              </a:rPr>
              <a:t>8</a:t>
            </a:fld>
            <a:endParaRPr sz="1400" b="0" i="0" u="none" strike="noStrike" cap="none">
              <a:solidFill>
                <a:schemeClr val="dk1"/>
              </a:solidFill>
              <a:latin typeface="Times New Roman"/>
              <a:ea typeface="Times New Roman"/>
              <a:cs typeface="Times New Roman"/>
              <a:sym typeface="Times New Roman"/>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Shape 179"/>
        <p:cNvGrpSpPr/>
        <p:nvPr/>
      </p:nvGrpSpPr>
      <p:grpSpPr>
        <a:xfrm>
          <a:off x="0" y="0"/>
          <a:ext cx="0" cy="0"/>
          <a:chOff x="0" y="0"/>
          <a:chExt cx="0" cy="0"/>
        </a:xfrm>
      </p:grpSpPr>
      <p:sp>
        <p:nvSpPr>
          <p:cNvPr id="180" name="Google Shape;180;p9"/>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Acting rationally</a:t>
            </a:r>
            <a:endParaRPr/>
          </a:p>
        </p:txBody>
      </p:sp>
      <p:grpSp>
        <p:nvGrpSpPr>
          <p:cNvPr id="181" name="Google Shape;181;p9"/>
          <p:cNvGrpSpPr/>
          <p:nvPr/>
        </p:nvGrpSpPr>
        <p:grpSpPr>
          <a:xfrm>
            <a:off x="399673" y="1350536"/>
            <a:ext cx="10515600" cy="4789856"/>
            <a:chOff x="0" y="1989"/>
            <a:chExt cx="10515600" cy="4789856"/>
          </a:xfrm>
        </p:grpSpPr>
        <p:sp>
          <p:nvSpPr>
            <p:cNvPr id="182" name="Google Shape;182;p9"/>
            <p:cNvSpPr/>
            <p:nvPr/>
          </p:nvSpPr>
          <p:spPr>
            <a:xfrm>
              <a:off x="0" y="1989"/>
              <a:ext cx="10515600" cy="1008390"/>
            </a:xfrm>
            <a:prstGeom prst="roundRect">
              <a:avLst>
                <a:gd name="adj" fmla="val 10000"/>
              </a:avLst>
            </a:prstGeom>
            <a:solidFill>
              <a:srgbClr val="FFE2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9"/>
            <p:cNvSpPr/>
            <p:nvPr/>
          </p:nvSpPr>
          <p:spPr>
            <a:xfrm>
              <a:off x="305038" y="228877"/>
              <a:ext cx="554614" cy="554614"/>
            </a:xfrm>
            <a:prstGeom prst="rect">
              <a:avLst/>
            </a:prstGeom>
            <a:blipFill rotWithShape="1">
              <a:blip r:embed="rId3">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9"/>
            <p:cNvSpPr/>
            <p:nvPr/>
          </p:nvSpPr>
          <p:spPr>
            <a:xfrm>
              <a:off x="1164691" y="1989"/>
              <a:ext cx="9350908" cy="100839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9"/>
            <p:cNvSpPr txBox="1"/>
            <p:nvPr/>
          </p:nvSpPr>
          <p:spPr>
            <a:xfrm>
              <a:off x="1164691" y="1989"/>
              <a:ext cx="9350908" cy="1008390"/>
            </a:xfrm>
            <a:prstGeom prst="rect">
              <a:avLst/>
            </a:prstGeom>
            <a:noFill/>
            <a:ln>
              <a:noFill/>
            </a:ln>
          </p:spPr>
          <p:txBody>
            <a:bodyPr spcFirstLastPara="1" wrap="square" lIns="106700" tIns="106700" rIns="106700" bIns="106700" anchor="ctr" anchorCtr="0">
              <a:noAutofit/>
            </a:bodyPr>
            <a:lstStyle/>
            <a:p>
              <a:pPr marL="0" marR="0" lvl="0" indent="0" algn="l" rtl="0">
                <a:lnSpc>
                  <a:spcPct val="90000"/>
                </a:lnSpc>
                <a:spcBef>
                  <a:spcPts val="0"/>
                </a:spcBef>
                <a:spcAft>
                  <a:spcPts val="0"/>
                </a:spcAft>
                <a:buClr>
                  <a:schemeClr val="dk1"/>
                </a:buClr>
                <a:buSzPts val="2200"/>
                <a:buFont typeface="Open Sans"/>
                <a:buNone/>
              </a:pPr>
              <a:r>
                <a:rPr lang="en-US" sz="2200" b="0" i="0" u="none" strike="noStrike" cap="none">
                  <a:solidFill>
                    <a:schemeClr val="dk1"/>
                  </a:solidFill>
                  <a:latin typeface="Open Sans"/>
                  <a:ea typeface="Open Sans"/>
                  <a:cs typeface="Open Sans"/>
                  <a:sym typeface="Open Sans"/>
                </a:rPr>
                <a:t>Rational behavior: doing the right thing</a:t>
              </a:r>
              <a:endParaRPr/>
            </a:p>
          </p:txBody>
        </p:sp>
        <p:sp>
          <p:nvSpPr>
            <p:cNvPr id="186" name="Google Shape;186;p9"/>
            <p:cNvSpPr/>
            <p:nvPr/>
          </p:nvSpPr>
          <p:spPr>
            <a:xfrm>
              <a:off x="0" y="1262478"/>
              <a:ext cx="10515600" cy="1008390"/>
            </a:xfrm>
            <a:prstGeom prst="roundRect">
              <a:avLst>
                <a:gd name="adj" fmla="val 10000"/>
              </a:avLst>
            </a:prstGeom>
            <a:solidFill>
              <a:srgbClr val="FFE2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9"/>
            <p:cNvSpPr/>
            <p:nvPr/>
          </p:nvSpPr>
          <p:spPr>
            <a:xfrm>
              <a:off x="305038" y="1489366"/>
              <a:ext cx="554614" cy="554614"/>
            </a:xfrm>
            <a:prstGeom prst="rect">
              <a:avLst/>
            </a:prstGeom>
            <a:blipFill rotWithShape="1">
              <a:blip r:embed="rId4">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9"/>
            <p:cNvSpPr/>
            <p:nvPr/>
          </p:nvSpPr>
          <p:spPr>
            <a:xfrm>
              <a:off x="1164691" y="1262478"/>
              <a:ext cx="9350908" cy="100839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9"/>
            <p:cNvSpPr txBox="1"/>
            <p:nvPr/>
          </p:nvSpPr>
          <p:spPr>
            <a:xfrm>
              <a:off x="1164691" y="1262478"/>
              <a:ext cx="9350908" cy="1008390"/>
            </a:xfrm>
            <a:prstGeom prst="rect">
              <a:avLst/>
            </a:prstGeom>
            <a:noFill/>
            <a:ln>
              <a:noFill/>
            </a:ln>
          </p:spPr>
          <p:txBody>
            <a:bodyPr spcFirstLastPara="1" wrap="square" lIns="106700" tIns="106700" rIns="106700" bIns="106700" anchor="ctr" anchorCtr="0">
              <a:noAutofit/>
            </a:bodyPr>
            <a:lstStyle/>
            <a:p>
              <a:pPr marL="0" marR="0" lvl="0" indent="0" algn="l" rtl="0">
                <a:lnSpc>
                  <a:spcPct val="90000"/>
                </a:lnSpc>
                <a:spcBef>
                  <a:spcPts val="0"/>
                </a:spcBef>
                <a:spcAft>
                  <a:spcPts val="0"/>
                </a:spcAft>
                <a:buClr>
                  <a:schemeClr val="dk1"/>
                </a:buClr>
                <a:buSzPts val="2200"/>
                <a:buFont typeface="Open Sans"/>
                <a:buNone/>
              </a:pPr>
              <a:r>
                <a:rPr lang="en-US" sz="2200" b="0" i="0" u="none" strike="noStrike" cap="none">
                  <a:solidFill>
                    <a:schemeClr val="dk1"/>
                  </a:solidFill>
                  <a:latin typeface="Open Sans"/>
                  <a:ea typeface="Open Sans"/>
                  <a:cs typeface="Open Sans"/>
                  <a:sym typeface="Open Sans"/>
                </a:rPr>
                <a:t>The right thing: that which is expected to maximize goal achievement, given the available information</a:t>
              </a:r>
              <a:endParaRPr/>
            </a:p>
          </p:txBody>
        </p:sp>
        <p:sp>
          <p:nvSpPr>
            <p:cNvPr id="190" name="Google Shape;190;p9"/>
            <p:cNvSpPr/>
            <p:nvPr/>
          </p:nvSpPr>
          <p:spPr>
            <a:xfrm>
              <a:off x="0" y="2522966"/>
              <a:ext cx="10515600" cy="1008390"/>
            </a:xfrm>
            <a:prstGeom prst="roundRect">
              <a:avLst>
                <a:gd name="adj" fmla="val 10000"/>
              </a:avLst>
            </a:prstGeom>
            <a:solidFill>
              <a:srgbClr val="FFE2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9"/>
            <p:cNvSpPr/>
            <p:nvPr/>
          </p:nvSpPr>
          <p:spPr>
            <a:xfrm>
              <a:off x="305038" y="2749854"/>
              <a:ext cx="554614" cy="554614"/>
            </a:xfrm>
            <a:prstGeom prst="rect">
              <a:avLst/>
            </a:prstGeom>
            <a:blipFill rotWithShape="1">
              <a:blip r:embed="rId5">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9"/>
            <p:cNvSpPr/>
            <p:nvPr/>
          </p:nvSpPr>
          <p:spPr>
            <a:xfrm>
              <a:off x="1164691" y="2522966"/>
              <a:ext cx="9350908" cy="100839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9"/>
            <p:cNvSpPr txBox="1"/>
            <p:nvPr/>
          </p:nvSpPr>
          <p:spPr>
            <a:xfrm>
              <a:off x="1164691" y="2522966"/>
              <a:ext cx="9350908" cy="1008390"/>
            </a:xfrm>
            <a:prstGeom prst="rect">
              <a:avLst/>
            </a:prstGeom>
            <a:noFill/>
            <a:ln>
              <a:noFill/>
            </a:ln>
          </p:spPr>
          <p:txBody>
            <a:bodyPr spcFirstLastPara="1" wrap="square" lIns="106700" tIns="106700" rIns="106700" bIns="106700" anchor="ctr" anchorCtr="0">
              <a:noAutofit/>
            </a:bodyPr>
            <a:lstStyle/>
            <a:p>
              <a:pPr marL="0" marR="0" lvl="0" indent="0" algn="l" rtl="0">
                <a:lnSpc>
                  <a:spcPct val="90000"/>
                </a:lnSpc>
                <a:spcBef>
                  <a:spcPts val="0"/>
                </a:spcBef>
                <a:spcAft>
                  <a:spcPts val="0"/>
                </a:spcAft>
                <a:buClr>
                  <a:schemeClr val="dk1"/>
                </a:buClr>
                <a:buSzPts val="2200"/>
                <a:buFont typeface="Open Sans"/>
                <a:buNone/>
              </a:pPr>
              <a:r>
                <a:rPr lang="en-US" sz="2200" b="0" i="0" u="none" strike="noStrike" cap="none">
                  <a:solidFill>
                    <a:schemeClr val="dk1"/>
                  </a:solidFill>
                  <a:latin typeface="Open Sans"/>
                  <a:ea typeface="Open Sans"/>
                  <a:cs typeface="Open Sans"/>
                  <a:sym typeface="Open Sans"/>
                </a:rPr>
                <a:t>Rational agent:  An agent is an entity that perceives and acts rationally</a:t>
              </a:r>
              <a:endParaRPr/>
            </a:p>
          </p:txBody>
        </p:sp>
        <p:sp>
          <p:nvSpPr>
            <p:cNvPr id="194" name="Google Shape;194;p9"/>
            <p:cNvSpPr/>
            <p:nvPr/>
          </p:nvSpPr>
          <p:spPr>
            <a:xfrm>
              <a:off x="0" y="3783455"/>
              <a:ext cx="10515600" cy="1008390"/>
            </a:xfrm>
            <a:prstGeom prst="roundRect">
              <a:avLst>
                <a:gd name="adj" fmla="val 10000"/>
              </a:avLst>
            </a:prstGeom>
            <a:solidFill>
              <a:srgbClr val="FFE2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9"/>
            <p:cNvSpPr/>
            <p:nvPr/>
          </p:nvSpPr>
          <p:spPr>
            <a:xfrm>
              <a:off x="305038" y="4010343"/>
              <a:ext cx="554614" cy="554614"/>
            </a:xfrm>
            <a:prstGeom prst="rect">
              <a:avLst/>
            </a:prstGeom>
            <a:blipFill rotWithShape="1">
              <a:blip r:embed="rId6">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9"/>
            <p:cNvSpPr/>
            <p:nvPr/>
          </p:nvSpPr>
          <p:spPr>
            <a:xfrm>
              <a:off x="1164691" y="3783455"/>
              <a:ext cx="9350908" cy="100839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9"/>
            <p:cNvSpPr txBox="1"/>
            <p:nvPr/>
          </p:nvSpPr>
          <p:spPr>
            <a:xfrm>
              <a:off x="1164691" y="3783455"/>
              <a:ext cx="9350908" cy="1008390"/>
            </a:xfrm>
            <a:prstGeom prst="rect">
              <a:avLst/>
            </a:prstGeom>
            <a:noFill/>
            <a:ln>
              <a:noFill/>
            </a:ln>
          </p:spPr>
          <p:txBody>
            <a:bodyPr spcFirstLastPara="1" wrap="square" lIns="106700" tIns="106700" rIns="106700" bIns="106700" anchor="ctr" anchorCtr="0">
              <a:noAutofit/>
            </a:bodyPr>
            <a:lstStyle/>
            <a:p>
              <a:pPr marL="0" marR="0" lvl="0" indent="0" algn="l" rtl="0">
                <a:lnSpc>
                  <a:spcPct val="90000"/>
                </a:lnSpc>
                <a:spcBef>
                  <a:spcPts val="0"/>
                </a:spcBef>
                <a:spcAft>
                  <a:spcPts val="0"/>
                </a:spcAft>
                <a:buClr>
                  <a:schemeClr val="dk1"/>
                </a:buClr>
                <a:buSzPts val="2200"/>
                <a:buFont typeface="Open Sans"/>
                <a:buNone/>
              </a:pPr>
              <a:r>
                <a:rPr lang="en-US" sz="2200" b="0" i="0" u="none" strike="noStrike" cap="none">
                  <a:solidFill>
                    <a:schemeClr val="dk1"/>
                  </a:solidFill>
                  <a:latin typeface="Open Sans"/>
                  <a:ea typeface="Open Sans"/>
                  <a:cs typeface="Open Sans"/>
                  <a:sym typeface="Open Sans"/>
                </a:rPr>
                <a:t>This course is about effective programming techniques for designing rational agents</a:t>
              </a:r>
              <a:endParaRPr/>
            </a:p>
          </p:txBody>
        </p:sp>
      </p:grpSp>
    </p:spTree>
  </p:cSld>
  <p:clrMapOvr>
    <a:masterClrMapping/>
  </p:clrMapOvr>
</p:sld>
</file>

<file path=ppt/theme/theme1.xml><?xml version="1.0" encoding="utf-8"?>
<a:theme xmlns:a="http://schemas.openxmlformats.org/drawingml/2006/main" name="Office Theme">
  <a:themeElements>
    <a:clrScheme name="Custom 1">
      <a:dk1>
        <a:srgbClr val="000000"/>
      </a:dk1>
      <a:lt1>
        <a:srgbClr val="FFFFFF"/>
      </a:lt1>
      <a:dk2>
        <a:srgbClr val="43454B"/>
      </a:dk2>
      <a:lt2>
        <a:srgbClr val="CECFD2"/>
      </a:lt2>
      <a:accent1>
        <a:srgbClr val="370660"/>
      </a:accent1>
      <a:accent2>
        <a:srgbClr val="FEAD2B"/>
      </a:accent2>
      <a:accent3>
        <a:srgbClr val="7EDBF5"/>
      </a:accent3>
      <a:accent4>
        <a:srgbClr val="EEEFEE"/>
      </a:accent4>
      <a:accent5>
        <a:srgbClr val="5EC0A6"/>
      </a:accent5>
      <a:accent6>
        <a:srgbClr val="D9E8E3"/>
      </a:accent6>
      <a:hlink>
        <a:srgbClr val="C10ADD"/>
      </a:hlink>
      <a:folHlink>
        <a:srgbClr val="7F008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25</TotalTime>
  <Words>5641</Words>
  <Application>Microsoft Macintosh PowerPoint</Application>
  <PresentationFormat>Widescreen</PresentationFormat>
  <Paragraphs>541</Paragraphs>
  <Slides>43</Slides>
  <Notes>43</Notes>
  <HiddenSlides>5</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43</vt:i4>
      </vt:variant>
    </vt:vector>
  </HeadingPairs>
  <TitlesOfParts>
    <vt:vector size="51" baseType="lpstr">
      <vt:lpstr>Open Sans</vt:lpstr>
      <vt:lpstr>Times</vt:lpstr>
      <vt:lpstr>Calibri</vt:lpstr>
      <vt:lpstr>Open Sans SemiBold</vt:lpstr>
      <vt:lpstr>Arial</vt:lpstr>
      <vt:lpstr>Noto Sans Symbols</vt:lpstr>
      <vt:lpstr>Times New Roman</vt:lpstr>
      <vt:lpstr>Office Theme</vt:lpstr>
      <vt:lpstr>Rational Agents</vt:lpstr>
      <vt:lpstr>Outline for today’s lecture</vt:lpstr>
      <vt:lpstr>Four views of Artificial Intelligence</vt:lpstr>
      <vt:lpstr>Agents</vt:lpstr>
      <vt:lpstr>What about your robot?</vt:lpstr>
      <vt:lpstr>Agents and environments</vt:lpstr>
      <vt:lpstr>Agent function &amp; program</vt:lpstr>
      <vt:lpstr>Agents</vt:lpstr>
      <vt:lpstr>Acting rationally</vt:lpstr>
      <vt:lpstr>Rational Behavior</vt:lpstr>
      <vt:lpstr>Rational Agent</vt:lpstr>
      <vt:lpstr>In Philosophy</vt:lpstr>
      <vt:lpstr>Is omniscience required?</vt:lpstr>
      <vt:lpstr>In Economics</vt:lpstr>
      <vt:lpstr>Performance measure</vt:lpstr>
      <vt:lpstr>Performance measure examples</vt:lpstr>
      <vt:lpstr>Rule of thumb for performance measures</vt:lpstr>
      <vt:lpstr>Rational agents</vt:lpstr>
      <vt:lpstr>Rationality is not omniscience</vt:lpstr>
      <vt:lpstr>Expected value</vt:lpstr>
      <vt:lpstr>Task Environments</vt:lpstr>
      <vt:lpstr>Task environments</vt:lpstr>
      <vt:lpstr>PEAS: Specifying an automated taxi driver</vt:lpstr>
      <vt:lpstr>PEAS: Specifying an automated taxi driver</vt:lpstr>
      <vt:lpstr>PowerPoint Presentation</vt:lpstr>
      <vt:lpstr>PEAS: Amazon Prime Air</vt:lpstr>
      <vt:lpstr>PEAS: Specifying an Amazon delivery drone</vt:lpstr>
      <vt:lpstr>PEAS: Specifying an Amazon delivery drone</vt:lpstr>
      <vt:lpstr>The rational agent designer’s goal</vt:lpstr>
      <vt:lpstr>Fully Observable v. Partially Observable</vt:lpstr>
      <vt:lpstr>Deterministic v. Nondeterministic v. Stochastic </vt:lpstr>
      <vt:lpstr>Episodic v. Sequential</vt:lpstr>
      <vt:lpstr>Static v. Dynamic</vt:lpstr>
      <vt:lpstr>Discrete v. Continuous</vt:lpstr>
      <vt:lpstr>Single Agent v. Multi Agent</vt:lpstr>
      <vt:lpstr>When should something be considered an agent?</vt:lpstr>
      <vt:lpstr>Examples</vt:lpstr>
      <vt:lpstr>The Hardest Environment</vt:lpstr>
      <vt:lpstr>Environment Restrictions for Now</vt:lpstr>
      <vt:lpstr>Reflex agents v. Problem solving agents</vt:lpstr>
      <vt:lpstr>Problem Solving Agents &amp; Problem Formulation</vt:lpstr>
      <vt:lpstr>Example search problem: 8-puzzle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Rational Agents</dc:title>
  <dc:creator>Callison-Burch, Christopher</dc:creator>
  <cp:lastModifiedBy>Callison-Burch, Christopher</cp:lastModifiedBy>
  <cp:revision>2</cp:revision>
  <dcterms:created xsi:type="dcterms:W3CDTF">2020-09-10T15:41:38Z</dcterms:created>
  <dcterms:modified xsi:type="dcterms:W3CDTF">2022-09-08T15:09:00Z</dcterms:modified>
</cp:coreProperties>
</file>